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5" r:id="rId2"/>
  </p:sldIdLst>
  <p:sldSz cx="21386800" cy="30279975"/>
  <p:notesSz cx="6797675" cy="9926638"/>
  <p:defaultTextStyle>
    <a:defPPr>
      <a:defRPr lang="ko-KR"/>
    </a:defPPr>
    <a:lvl1pPr marL="0" algn="l" defTabSz="2952323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1476162" algn="l" defTabSz="2952323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2952323" algn="l" defTabSz="2952323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4428485" algn="l" defTabSz="2952323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5904647" algn="l" defTabSz="2952323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7380808" algn="l" defTabSz="2952323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8856970" algn="l" defTabSz="2952323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0333131" algn="l" defTabSz="2952323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1809293" algn="l" defTabSz="2952323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7">
          <p15:clr>
            <a:srgbClr val="A4A3A4"/>
          </p15:clr>
        </p15:guide>
        <p15:guide id="2" pos="67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rk Jungyul" initials="PJ" lastIdx="2" clrIdx="0">
    <p:extLst>
      <p:ext uri="{19B8F6BF-5375-455C-9EA6-DF929625EA0E}">
        <p15:presenceInfo xmlns:p15="http://schemas.microsoft.com/office/powerpoint/2012/main" userId="409463b2211c9da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0000"/>
    <a:srgbClr val="F0C427"/>
    <a:srgbClr val="216E32"/>
    <a:srgbClr val="23A01E"/>
    <a:srgbClr val="23AA14"/>
    <a:srgbClr val="216932"/>
    <a:srgbClr val="216930"/>
    <a:srgbClr val="277B3A"/>
    <a:srgbClr val="1D614A"/>
    <a:srgbClr val="1D61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7" autoAdjust="0"/>
    <p:restoredTop sz="93294" autoAdjust="0"/>
  </p:normalViewPr>
  <p:slideViewPr>
    <p:cSldViewPr>
      <p:cViewPr>
        <p:scale>
          <a:sx n="25" d="100"/>
          <a:sy n="25" d="100"/>
        </p:scale>
        <p:origin x="3294" y="24"/>
      </p:cViewPr>
      <p:guideLst>
        <p:guide orient="horz" pos="9537"/>
        <p:guide pos="673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720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400" cy="496888"/>
          </a:xfrm>
          <a:prstGeom prst="rect">
            <a:avLst/>
          </a:prstGeom>
        </p:spPr>
        <p:txBody>
          <a:bodyPr vert="horz" lIns="91419" tIns="45709" rIns="91419" bIns="4570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888"/>
          </a:xfrm>
          <a:prstGeom prst="rect">
            <a:avLst/>
          </a:prstGeom>
        </p:spPr>
        <p:txBody>
          <a:bodyPr vert="horz" lIns="91419" tIns="45709" rIns="91419" bIns="45709" rtlCol="0"/>
          <a:lstStyle>
            <a:lvl1pPr algn="r">
              <a:defRPr sz="1200"/>
            </a:lvl1pPr>
          </a:lstStyle>
          <a:p>
            <a:fld id="{4CA0A297-1236-4311-8B67-6FF2CE1A5C20}" type="datetimeFigureOut">
              <a:rPr lang="ko-KR" altLang="en-US" smtClean="0"/>
              <a:pPr/>
              <a:t>2025-11-10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84388" y="744538"/>
            <a:ext cx="26289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9" tIns="45709" rIns="91419" bIns="45709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1" y="4714877"/>
            <a:ext cx="5438775" cy="4467225"/>
          </a:xfrm>
          <a:prstGeom prst="rect">
            <a:avLst/>
          </a:prstGeom>
        </p:spPr>
        <p:txBody>
          <a:bodyPr vert="horz" lIns="91419" tIns="45709" rIns="91419" bIns="45709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28166"/>
            <a:ext cx="2946400" cy="496887"/>
          </a:xfrm>
          <a:prstGeom prst="rect">
            <a:avLst/>
          </a:prstGeom>
        </p:spPr>
        <p:txBody>
          <a:bodyPr vert="horz" lIns="91419" tIns="45709" rIns="91419" bIns="4570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6"/>
            <a:ext cx="2946400" cy="496887"/>
          </a:xfrm>
          <a:prstGeom prst="rect">
            <a:avLst/>
          </a:prstGeom>
        </p:spPr>
        <p:txBody>
          <a:bodyPr vert="horz" lIns="91419" tIns="45709" rIns="91419" bIns="45709" rtlCol="0" anchor="b"/>
          <a:lstStyle>
            <a:lvl1pPr algn="r">
              <a:defRPr sz="1200"/>
            </a:lvl1pPr>
          </a:lstStyle>
          <a:p>
            <a:fld id="{B5FFB79E-4BEC-4A76-AED7-C197BFE7C07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4628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952323" rtl="0" eaLnBrk="1" latinLnBrk="1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1476162" algn="l" defTabSz="2952323" rtl="0" eaLnBrk="1" latinLnBrk="1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2952323" algn="l" defTabSz="2952323" rtl="0" eaLnBrk="1" latinLnBrk="1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4428485" algn="l" defTabSz="2952323" rtl="0" eaLnBrk="1" latinLnBrk="1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5904647" algn="l" defTabSz="2952323" rtl="0" eaLnBrk="1" latinLnBrk="1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7380808" algn="l" defTabSz="2952323" rtl="0" eaLnBrk="1" latinLnBrk="1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8856970" algn="l" defTabSz="2952323" rtl="0" eaLnBrk="1" latinLnBrk="1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10333131" algn="l" defTabSz="2952323" rtl="0" eaLnBrk="1" latinLnBrk="1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11809293" algn="l" defTabSz="2952323" rtl="0" eaLnBrk="1" latinLnBrk="1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295232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FFB79E-4BEC-4A76-AED7-C197BFE7C07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295232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3759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604010" y="9406420"/>
            <a:ext cx="18178780" cy="6490569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208020" y="17158652"/>
            <a:ext cx="14970760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2025-11-10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2025-11-10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5505430" y="1212605"/>
            <a:ext cx="4812030" cy="2583610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069340" y="1212605"/>
            <a:ext cx="14079643" cy="2583610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2025-11-10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2025-11-10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89410" y="19457690"/>
            <a:ext cx="18178780" cy="6013939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689410" y="12833948"/>
            <a:ext cx="18178780" cy="6623742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6162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323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8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6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80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97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2025-11-10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069340" y="7065330"/>
            <a:ext cx="9445837" cy="19983384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0871623" y="7065330"/>
            <a:ext cx="9445837" cy="19983384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2025-11-10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69340" y="6777950"/>
            <a:ext cx="9449551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069340" y="9602677"/>
            <a:ext cx="9449551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10864198" y="6777950"/>
            <a:ext cx="9453263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10864198" y="9602677"/>
            <a:ext cx="9453263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2025-11-10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2025-11-10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2025-11-10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69341" y="1205591"/>
            <a:ext cx="7036110" cy="5130774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61645" y="1205594"/>
            <a:ext cx="11955815" cy="25843120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069341" y="6336367"/>
            <a:ext cx="7036110" cy="20712346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2025-11-10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191962" y="21195982"/>
            <a:ext cx="12832080" cy="2502306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191962" y="2705572"/>
            <a:ext cx="12832080" cy="18167985"/>
          </a:xfrm>
        </p:spPr>
        <p:txBody>
          <a:bodyPr/>
          <a:lstStyle>
            <a:lvl1pPr marL="0" indent="0">
              <a:buNone/>
              <a:defRPr sz="10300"/>
            </a:lvl1pPr>
            <a:lvl2pPr marL="1476162" indent="0">
              <a:buNone/>
              <a:defRPr sz="9000"/>
            </a:lvl2pPr>
            <a:lvl3pPr marL="2952323" indent="0">
              <a:buNone/>
              <a:defRPr sz="7700"/>
            </a:lvl3pPr>
            <a:lvl4pPr marL="4428485" indent="0">
              <a:buNone/>
              <a:defRPr sz="6500"/>
            </a:lvl4pPr>
            <a:lvl5pPr marL="5904647" indent="0">
              <a:buNone/>
              <a:defRPr sz="6500"/>
            </a:lvl5pPr>
            <a:lvl6pPr marL="7380808" indent="0">
              <a:buNone/>
              <a:defRPr sz="6500"/>
            </a:lvl6pPr>
            <a:lvl7pPr marL="8856970" indent="0">
              <a:buNone/>
              <a:defRPr sz="6500"/>
            </a:lvl7pPr>
            <a:lvl8pPr marL="10333131" indent="0">
              <a:buNone/>
              <a:defRPr sz="6500"/>
            </a:lvl8pPr>
            <a:lvl9pPr marL="11809293" indent="0">
              <a:buNone/>
              <a:defRPr sz="6500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191962" y="23698288"/>
            <a:ext cx="12832080" cy="3553689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2025-11-10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  <a:prstGeom prst="rect">
            <a:avLst/>
          </a:prstGeom>
        </p:spPr>
        <p:txBody>
          <a:bodyPr vert="horz" lIns="295232" tIns="147616" rIns="295232" bIns="147616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69340" y="7065330"/>
            <a:ext cx="19248120" cy="19983384"/>
          </a:xfrm>
          <a:prstGeom prst="rect">
            <a:avLst/>
          </a:prstGeom>
        </p:spPr>
        <p:txBody>
          <a:bodyPr vert="horz" lIns="295232" tIns="147616" rIns="295232" bIns="147616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1069340" y="28065053"/>
            <a:ext cx="4990253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393E2-B060-49C3-AC1D-60A072E31AD3}" type="datetimeFigureOut">
              <a:rPr lang="ko-KR" altLang="en-US" smtClean="0"/>
              <a:pPr/>
              <a:t>2025-11-10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7307157" y="28065053"/>
            <a:ext cx="6772487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15327207" y="28065053"/>
            <a:ext cx="4990253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2952323" rtl="0" eaLnBrk="1" latinLnBrk="1" hangingPunct="1">
        <a:spcBef>
          <a:spcPct val="0"/>
        </a:spcBef>
        <a:buNone/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7121" indent="-1107121" algn="l" defTabSz="2952323" rtl="0" eaLnBrk="1" latinLnBrk="1" hangingPunct="1">
        <a:spcBef>
          <a:spcPct val="20000"/>
        </a:spcBef>
        <a:buFont typeface="Arial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8763" indent="-922601" algn="l" defTabSz="2952323" rtl="0" eaLnBrk="1" latinLnBrk="1" hangingPunct="1">
        <a:spcBef>
          <a:spcPct val="20000"/>
        </a:spcBef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90404" indent="-738081" algn="l" defTabSz="2952323" rtl="0" eaLnBrk="1" latinLnBrk="1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6566" indent="-738081" algn="l" defTabSz="2952323" rtl="0" eaLnBrk="1" latinLnBrk="1" hangingPunct="1">
        <a:spcBef>
          <a:spcPct val="20000"/>
        </a:spcBef>
        <a:buFont typeface="Arial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2727" indent="-738081" algn="l" defTabSz="2952323" rtl="0" eaLnBrk="1" latinLnBrk="1" hangingPunct="1">
        <a:spcBef>
          <a:spcPct val="20000"/>
        </a:spcBef>
        <a:buFont typeface="Arial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8889" indent="-738081" algn="l" defTabSz="2952323" rtl="0" eaLnBrk="1" latinLnBrk="1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5051" indent="-738081" algn="l" defTabSz="2952323" rtl="0" eaLnBrk="1" latinLnBrk="1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212" indent="-738081" algn="l" defTabSz="2952323" rtl="0" eaLnBrk="1" latinLnBrk="1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374" indent="-738081" algn="l" defTabSz="2952323" rtl="0" eaLnBrk="1" latinLnBrk="1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2952323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defTabSz="2952323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defTabSz="2952323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defTabSz="2952323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defTabSz="2952323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defTabSz="2952323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defTabSz="2952323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defTabSz="2952323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defTabSz="2952323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emf"/><Relationship Id="rId5" Type="http://schemas.openxmlformats.org/officeDocument/2006/relationships/image" Target="../media/image3.png"/><Relationship Id="rId15" Type="http://schemas.openxmlformats.org/officeDocument/2006/relationships/image" Target="../media/image13.emf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13"/>
          <p:cNvSpPr>
            <a:spLocks noChangeArrowheads="1"/>
          </p:cNvSpPr>
          <p:nvPr/>
        </p:nvSpPr>
        <p:spPr bwMode="auto">
          <a:xfrm>
            <a:off x="10815093" y="5731759"/>
            <a:ext cx="10175451" cy="11281749"/>
          </a:xfrm>
          <a:prstGeom prst="rect">
            <a:avLst/>
          </a:prstGeom>
          <a:solidFill>
            <a:srgbClr val="FFFFFF"/>
          </a:solidFill>
          <a:ln w="9525">
            <a:solidFill>
              <a:srgbClr val="60232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l" defTabSz="295232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5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나눔고딕" panose="020D0604000000000000" pitchFamily="50" charset="-127"/>
              <a:cs typeface="Calibri" panose="020F0502020204030204" pitchFamily="34" charset="0"/>
            </a:endParaRPr>
          </a:p>
        </p:txBody>
      </p:sp>
      <p:sp>
        <p:nvSpPr>
          <p:cNvPr id="143" name="Rectangle 4"/>
          <p:cNvSpPr>
            <a:spLocks noChangeArrowheads="1"/>
          </p:cNvSpPr>
          <p:nvPr/>
        </p:nvSpPr>
        <p:spPr bwMode="auto">
          <a:xfrm>
            <a:off x="-11043" y="4521566"/>
            <a:ext cx="21386800" cy="25701231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413915" tIns="50063" rIns="100128" bIns="50063" anchor="ctr"/>
          <a:lstStyle/>
          <a:p>
            <a:pPr marL="0" marR="0" lvl="0" indent="0" algn="ctr" defTabSz="1001713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3500" b="0" i="0" u="none" strike="noStrike" kern="1200" cap="none" spc="0" normalizeH="0" baseline="0" noProof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" panose="020F0502020204030204" pitchFamily="34" charset="0"/>
              <a:ea typeface="굴림체" pitchFamily="49" charset="-127"/>
              <a:cs typeface="Calibri" panose="020F0502020204030204" pitchFamily="34" charset="0"/>
            </a:endParaRPr>
          </a:p>
        </p:txBody>
      </p:sp>
      <p:sp>
        <p:nvSpPr>
          <p:cNvPr id="144" name="Rectangle 13"/>
          <p:cNvSpPr>
            <a:spLocks noChangeArrowheads="1"/>
          </p:cNvSpPr>
          <p:nvPr/>
        </p:nvSpPr>
        <p:spPr bwMode="auto">
          <a:xfrm>
            <a:off x="176040" y="5669998"/>
            <a:ext cx="10440000" cy="69136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marL="0" marR="0" lvl="0" indent="0" algn="l" defTabSz="295232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5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나눔고딕" panose="020D0604000000000000" pitchFamily="50" charset="-127"/>
              <a:cs typeface="Calibri" panose="020F0502020204030204" pitchFamily="34" charset="0"/>
            </a:endParaRPr>
          </a:p>
        </p:txBody>
      </p:sp>
      <p:sp>
        <p:nvSpPr>
          <p:cNvPr id="70" name="Rectangle 4"/>
          <p:cNvSpPr>
            <a:spLocks noChangeArrowheads="1"/>
          </p:cNvSpPr>
          <p:nvPr/>
        </p:nvSpPr>
        <p:spPr bwMode="auto">
          <a:xfrm>
            <a:off x="0" y="0"/>
            <a:ext cx="21386800" cy="4626819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413915" tIns="50063" rIns="100128" bIns="50063" anchor="ctr"/>
          <a:lstStyle/>
          <a:p>
            <a:pPr marL="0" marR="0" lvl="0" indent="0" algn="ctr" defTabSz="1001713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3500" b="0" i="0" u="none" strike="noStrike" kern="1200" cap="none" spc="0" normalizeH="0" baseline="0" noProof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Times New Roman" pitchFamily="18" charset="0"/>
              <a:ea typeface="굴림체" pitchFamily="49" charset="-127"/>
              <a:cs typeface="+mn-cs"/>
            </a:endParaRPr>
          </a:p>
        </p:txBody>
      </p:sp>
      <p:sp>
        <p:nvSpPr>
          <p:cNvPr id="81" name="Rectangle 7"/>
          <p:cNvSpPr>
            <a:spLocks noChangeArrowheads="1"/>
          </p:cNvSpPr>
          <p:nvPr/>
        </p:nvSpPr>
        <p:spPr bwMode="auto">
          <a:xfrm>
            <a:off x="4480651" y="3738056"/>
            <a:ext cx="12922262" cy="841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0128" tIns="50063" rIns="100128" bIns="50063">
            <a:spAutoFit/>
          </a:bodyPr>
          <a:lstStyle/>
          <a:p>
            <a:pPr marL="0" marR="0" lvl="0" indent="0" algn="ctr" defTabSz="100171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402675" algn="l"/>
              </a:tabLst>
              <a:defRPr/>
            </a:pPr>
            <a:r>
              <a:rPr lang="ko-KR" altLang="en-US" sz="3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학생명</a:t>
            </a:r>
            <a:r>
              <a:rPr lang="en-US" altLang="ko-KR" sz="3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ko-KR" altLang="en-US" sz="3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학위 과정</a:t>
            </a:r>
            <a:r>
              <a:rPr lang="en-US" altLang="ko-KR" sz="3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83" name="Text Box 239"/>
          <p:cNvSpPr txBox="1">
            <a:spLocks noChangeArrowheads="1"/>
          </p:cNvSpPr>
          <p:nvPr/>
        </p:nvSpPr>
        <p:spPr bwMode="auto">
          <a:xfrm>
            <a:off x="176421" y="1556751"/>
            <a:ext cx="21386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73233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6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하네스</a:t>
            </a:r>
            <a:r>
              <a:rPr lang="ko-KR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와이어 조립공정을 위한 </a:t>
            </a:r>
            <a:r>
              <a:rPr lang="en-US" altLang="ko-K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YOLOv5 </a:t>
            </a:r>
            <a:r>
              <a:rPr lang="en-US" altLang="ko-KR" sz="6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OBB</a:t>
            </a:r>
            <a:r>
              <a:rPr lang="ko-KR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를 응용한</a:t>
            </a:r>
            <a:endParaRPr lang="en-US" altLang="ko-KR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0" marR="0" lvl="0" indent="0" algn="ctr" defTabSz="473233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터미널의 각도 및 </a:t>
            </a:r>
            <a:r>
              <a:rPr lang="ko-KR" altLang="en-US" sz="6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파지점</a:t>
            </a:r>
            <a:r>
              <a:rPr lang="ko-KR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추정 알고리즘 개발 </a:t>
            </a:r>
            <a:endParaRPr kumimoji="0" lang="en-US" altLang="ko-KR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13" name="Text Box 12"/>
          <p:cNvSpPr txBox="1">
            <a:spLocks noChangeArrowheads="1"/>
          </p:cNvSpPr>
          <p:nvPr/>
        </p:nvSpPr>
        <p:spPr bwMode="auto">
          <a:xfrm>
            <a:off x="166815" y="4825496"/>
            <a:ext cx="10440000" cy="720000"/>
          </a:xfrm>
          <a:prstGeom prst="rect">
            <a:avLst/>
          </a:prstGeom>
          <a:solidFill>
            <a:srgbClr val="B30000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100128" tIns="50063" rIns="100128" bIns="50063" anchor="ctr"/>
          <a:lstStyle/>
          <a:p>
            <a:pPr lvl="0" algn="ctr">
              <a:defRPr/>
            </a:pPr>
            <a:r>
              <a:rPr lang="en-US" altLang="ko-KR" sz="3600" b="1" dirty="0">
                <a:solidFill>
                  <a:prstClr val="white"/>
                </a:solidFill>
                <a:latin typeface="Calibri" panose="020F0502020204030204" pitchFamily="34" charset="0"/>
                <a:ea typeface="나눔고딕" panose="020D0604000000000000"/>
                <a:cs typeface="Calibri" panose="020F0502020204030204" pitchFamily="34" charset="0"/>
              </a:rPr>
              <a:t>Background </a:t>
            </a:r>
            <a:endParaRPr kumimoji="0" lang="en-US" altLang="ko-K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나눔고딕" panose="020D0604000000000000"/>
              <a:cs typeface="Calibri" panose="020F0502020204030204" pitchFamily="34" charset="0"/>
            </a:endParaRPr>
          </a:p>
        </p:txBody>
      </p:sp>
      <p:sp>
        <p:nvSpPr>
          <p:cNvPr id="156" name="Text Box 12">
            <a:extLst>
              <a:ext uri="{FF2B5EF4-FFF2-40B4-BE49-F238E27FC236}">
                <a16:creationId xmlns:a16="http://schemas.microsoft.com/office/drawing/2014/main" id="{5E806C97-9650-4966-8715-754CE79E5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4338" y="15874344"/>
            <a:ext cx="10440000" cy="720000"/>
          </a:xfrm>
          <a:prstGeom prst="rect">
            <a:avLst/>
          </a:prstGeom>
          <a:solidFill>
            <a:srgbClr val="B30000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100128" tIns="50063" rIns="100128" bIns="50063" anchor="ctr"/>
          <a:lstStyle/>
          <a:p>
            <a:pPr lvl="0" algn="ctr">
              <a:defRPr/>
            </a:pP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/>
                <a:cs typeface="Calibri" panose="020F0502020204030204" pitchFamily="34" charset="0"/>
              </a:rPr>
              <a:t>Angle Validation Test</a:t>
            </a:r>
          </a:p>
        </p:txBody>
      </p:sp>
      <p:sp>
        <p:nvSpPr>
          <p:cNvPr id="158" name="Text Box 12">
            <a:extLst>
              <a:ext uri="{FF2B5EF4-FFF2-40B4-BE49-F238E27FC236}">
                <a16:creationId xmlns:a16="http://schemas.microsoft.com/office/drawing/2014/main" id="{CE0E8128-2E8F-4CF5-AAC4-A4A80E772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815" y="12763723"/>
            <a:ext cx="10440000" cy="720000"/>
          </a:xfrm>
          <a:prstGeom prst="rect">
            <a:avLst/>
          </a:prstGeom>
          <a:solidFill>
            <a:srgbClr val="B30000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100128" tIns="50063" rIns="100128" bIns="50063" anchor="ctr"/>
          <a:lstStyle/>
          <a:p>
            <a:pPr algn="ctr">
              <a:defRPr/>
            </a:pPr>
            <a:r>
              <a:rPr lang="en-US" altLang="ko-KR" sz="3600" b="1" dirty="0">
                <a:solidFill>
                  <a:prstClr val="white"/>
                </a:solidFill>
                <a:latin typeface="Calibri" panose="020F0502020204030204" pitchFamily="34" charset="0"/>
                <a:ea typeface="나눔고딕" panose="020D0604000000000000"/>
                <a:cs typeface="Calibri" panose="020F0502020204030204" pitchFamily="34" charset="0"/>
              </a:rPr>
              <a:t>YOLOv5 OBB (Oriented Bounding Box)</a:t>
            </a:r>
          </a:p>
        </p:txBody>
      </p:sp>
      <p:sp>
        <p:nvSpPr>
          <p:cNvPr id="159" name="Rectangle 13">
            <a:extLst>
              <a:ext uri="{FF2B5EF4-FFF2-40B4-BE49-F238E27FC236}">
                <a16:creationId xmlns:a16="http://schemas.microsoft.com/office/drawing/2014/main" id="{B9CA5F5A-7C4F-4F41-9486-D27437A0E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905" y="13636841"/>
            <a:ext cx="10440000" cy="899760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marL="0" marR="0" lvl="0" indent="0" algn="l" defTabSz="295232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5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나눔고딕" panose="020D0604000000000000" pitchFamily="50" charset="-127"/>
              <a:cs typeface="Calibri" panose="020F0502020204030204" pitchFamily="34" charset="0"/>
            </a:endParaRPr>
          </a:p>
        </p:txBody>
      </p:sp>
      <p:sp>
        <p:nvSpPr>
          <p:cNvPr id="160" name="Rectangle 13">
            <a:extLst>
              <a:ext uri="{FF2B5EF4-FFF2-40B4-BE49-F238E27FC236}">
                <a16:creationId xmlns:a16="http://schemas.microsoft.com/office/drawing/2014/main" id="{1C1FB7A8-E011-4FCE-85C8-E637827982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2111" y="16719707"/>
            <a:ext cx="10440000" cy="1247047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marL="0" marR="0" lvl="0" indent="0" algn="l" defTabSz="295232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5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나눔고딕" panose="020D0604000000000000" pitchFamily="50" charset="-127"/>
              <a:cs typeface="Calibri" panose="020F050202020403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62E0670B-8AC3-41B4-AA13-BEBFB4EB2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13868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3" name="Text Box 12">
            <a:extLst>
              <a:ext uri="{FF2B5EF4-FFF2-40B4-BE49-F238E27FC236}">
                <a16:creationId xmlns:a16="http://schemas.microsoft.com/office/drawing/2014/main" id="{68AEE1DF-2221-48BB-9B70-5FC4AD8B7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65809" y="4817631"/>
            <a:ext cx="10440000" cy="720000"/>
          </a:xfrm>
          <a:prstGeom prst="rect">
            <a:avLst/>
          </a:prstGeom>
          <a:solidFill>
            <a:srgbClr val="B30000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100128" tIns="50063" rIns="100128" bIns="50063" anchor="ctr"/>
          <a:lstStyle/>
          <a:p>
            <a:pPr lvl="0" algn="ctr">
              <a:defRPr/>
            </a:pP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/>
                <a:cs typeface="Calibri" panose="020F0502020204030204" pitchFamily="34" charset="0"/>
              </a:rPr>
              <a:t>Angle &amp; Grasping </a:t>
            </a:r>
            <a:r>
              <a:rPr lang="en-US" altLang="ko-KR" sz="3600" b="1" dirty="0">
                <a:solidFill>
                  <a:prstClr val="white"/>
                </a:solidFill>
                <a:latin typeface="Calibri" panose="020F0502020204030204" pitchFamily="34" charset="0"/>
                <a:ea typeface="나눔고딕" panose="020D0604000000000000"/>
                <a:cs typeface="Calibri" panose="020F0502020204030204" pitchFamily="34" charset="0"/>
              </a:rPr>
              <a:t>Point Calculation</a:t>
            </a:r>
            <a:endParaRPr kumimoji="0" lang="en-US" altLang="ko-K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나눔고딕" panose="020D0604000000000000"/>
              <a:cs typeface="Calibri" panose="020F0502020204030204" pitchFamily="34" charset="0"/>
            </a:endParaRPr>
          </a:p>
        </p:txBody>
      </p:sp>
      <p:sp>
        <p:nvSpPr>
          <p:cNvPr id="165" name="직사각형 164">
            <a:extLst>
              <a:ext uri="{FF2B5EF4-FFF2-40B4-BE49-F238E27FC236}">
                <a16:creationId xmlns:a16="http://schemas.microsoft.com/office/drawing/2014/main" id="{0FE1B301-919F-49C6-88BB-B69BD7114B05}"/>
              </a:ext>
            </a:extLst>
          </p:cNvPr>
          <p:cNvSpPr/>
          <p:nvPr/>
        </p:nvSpPr>
        <p:spPr>
          <a:xfrm>
            <a:off x="291117" y="17660267"/>
            <a:ext cx="100922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Applying YOLOv5 OBB to terminal detection</a:t>
            </a:r>
          </a:p>
        </p:txBody>
      </p:sp>
      <p:sp>
        <p:nvSpPr>
          <p:cNvPr id="170" name="Rectangle 13">
            <a:extLst>
              <a:ext uri="{FF2B5EF4-FFF2-40B4-BE49-F238E27FC236}">
                <a16:creationId xmlns:a16="http://schemas.microsoft.com/office/drawing/2014/main" id="{2496C4A4-711D-4CF2-AE91-92C8D0750E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9834" y="5660885"/>
            <a:ext cx="10440000" cy="100150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marL="0" marR="0" lvl="0" indent="0" algn="l" defTabSz="295232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5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나눔고딕" panose="020D0604000000000000" pitchFamily="50" charset="-127"/>
              <a:cs typeface="Calibri" panose="020F0502020204030204" pitchFamily="34" charset="0"/>
            </a:endParaRPr>
          </a:p>
        </p:txBody>
      </p:sp>
      <p:sp>
        <p:nvSpPr>
          <p:cNvPr id="172" name="Text Box 428">
            <a:extLst>
              <a:ext uri="{FF2B5EF4-FFF2-40B4-BE49-F238E27FC236}">
                <a16:creationId xmlns:a16="http://schemas.microsoft.com/office/drawing/2014/main" id="{03496066-D240-4A91-BA36-BC3353201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477" y="22124763"/>
            <a:ext cx="98599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756000" lvl="0" indent="-756000">
              <a:defRPr/>
            </a:pP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Fig. 3 </a:t>
            </a:r>
            <a:r>
              <a:rPr kumimoji="0" lang="en-US" altLang="ko-KR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Images of detected terminals using </a:t>
            </a:r>
            <a:r>
              <a:rPr lang="en-US" altLang="ko-KR" sz="2400" dirty="0">
                <a:solidFill>
                  <a:srgbClr val="000000"/>
                </a:solidFill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YOLOv5 OBB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맑은 고딕" panose="020B0503020000020004" pitchFamily="50" charset="-127"/>
              <a:cs typeface="Calibri" panose="020F0502020204030204" pitchFamily="34" charset="0"/>
            </a:endParaRPr>
          </a:p>
        </p:txBody>
      </p:sp>
      <p:sp>
        <p:nvSpPr>
          <p:cNvPr id="173" name="직사각형 172">
            <a:extLst>
              <a:ext uri="{FF2B5EF4-FFF2-40B4-BE49-F238E27FC236}">
                <a16:creationId xmlns:a16="http://schemas.microsoft.com/office/drawing/2014/main" id="{B336EDEB-4D57-49C3-87E2-D1BB9B376536}"/>
              </a:ext>
            </a:extLst>
          </p:cNvPr>
          <p:cNvSpPr/>
          <p:nvPr/>
        </p:nvSpPr>
        <p:spPr>
          <a:xfrm>
            <a:off x="10921539" y="5773539"/>
            <a:ext cx="101754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Visualization of terminal tilted angle and proper grasping point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E0EB3585-A954-41FC-B1F3-E77FAFB6051D}"/>
              </a:ext>
            </a:extLst>
          </p:cNvPr>
          <p:cNvSpPr/>
          <p:nvPr/>
        </p:nvSpPr>
        <p:spPr>
          <a:xfrm>
            <a:off x="10865380" y="16833573"/>
            <a:ext cx="100922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Verifying feasibility and performance of the angle </a:t>
            </a:r>
          </a:p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detection algorithm</a:t>
            </a:r>
          </a:p>
        </p:txBody>
      </p:sp>
      <p:sp>
        <p:nvSpPr>
          <p:cNvPr id="46" name="Text Box 428">
            <a:extLst>
              <a:ext uri="{FF2B5EF4-FFF2-40B4-BE49-F238E27FC236}">
                <a16:creationId xmlns:a16="http://schemas.microsoft.com/office/drawing/2014/main" id="{7FC65127-1B73-4C94-BBFD-0DCA0D899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0836" y="28647874"/>
            <a:ext cx="98599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756000" lvl="0" indent="-756000">
              <a:defRPr/>
            </a:pP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Fig. 8</a:t>
            </a:r>
            <a:r>
              <a:rPr kumimoji="0" lang="en-US" altLang="ko-KR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 RMSE between estimated angles and true angles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맑은 고딕" panose="020B0503020000020004" pitchFamily="50" charset="-127"/>
              <a:cs typeface="Calibri" panose="020F0502020204030204" pitchFamily="34" charset="0"/>
            </a:endParaRPr>
          </a:p>
        </p:txBody>
      </p:sp>
      <p:pic>
        <p:nvPicPr>
          <p:cNvPr id="41" name="Picture 26" descr="soga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934" y="29206529"/>
            <a:ext cx="2876626" cy="110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4896212" y="29290304"/>
            <a:ext cx="67465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  <a:latin typeface="전주 완판본 각R" panose="02000503040000020002" pitchFamily="2" charset="-127"/>
                <a:ea typeface="전주 완판본 각R" panose="02000503040000020002" pitchFamily="2" charset="-127"/>
              </a:rPr>
              <a:t>2025 </a:t>
            </a:r>
            <a:r>
              <a:rPr lang="ko-KR" altLang="en-US" sz="4400" dirty="0">
                <a:solidFill>
                  <a:schemeClr val="bg1"/>
                </a:solidFill>
                <a:latin typeface="전주 완판본 순R" panose="02030603000101010101" pitchFamily="18" charset="-127"/>
                <a:ea typeface="전주 완판본 순R" panose="02030603000101010101" pitchFamily="18" charset="-127"/>
              </a:rPr>
              <a:t>기계공학과</a:t>
            </a:r>
            <a:r>
              <a:rPr lang="ko-KR" altLang="en-US" sz="4400" dirty="0">
                <a:solidFill>
                  <a:schemeClr val="bg1"/>
                </a:solidFill>
                <a:latin typeface="전주 완판본 각R" panose="02000503040000020002" pitchFamily="2" charset="-127"/>
                <a:ea typeface="전주 완판본 각R" panose="02000503040000020002" pitchFamily="2" charset="-127"/>
              </a:rPr>
              <a:t> </a:t>
            </a:r>
            <a:r>
              <a:rPr lang="ko-KR" altLang="en-US" sz="4400" dirty="0" err="1">
                <a:solidFill>
                  <a:schemeClr val="bg1"/>
                </a:solidFill>
                <a:latin typeface="전주 완판본 각R" panose="02000503040000020002" pitchFamily="2" charset="-127"/>
                <a:ea typeface="전주 완판본 각R" panose="02000503040000020002" pitchFamily="2" charset="-127"/>
              </a:rPr>
              <a:t>학술제</a:t>
            </a:r>
            <a:endParaRPr lang="ko-KR" altLang="en-US" sz="4400" dirty="0">
              <a:solidFill>
                <a:schemeClr val="bg1"/>
              </a:solidFill>
              <a:latin typeface="전주 완판본 각R" panose="02000503040000020002" pitchFamily="2" charset="-127"/>
              <a:ea typeface="전주 완판본 각R" panose="02000503040000020002" pitchFamily="2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D87570F-7F8A-9C4E-008F-A35B5BEC9B6B}"/>
              </a:ext>
            </a:extLst>
          </p:cNvPr>
          <p:cNvSpPr/>
          <p:nvPr/>
        </p:nvSpPr>
        <p:spPr>
          <a:xfrm>
            <a:off x="323477" y="5781350"/>
            <a:ext cx="100922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Autonomous harness wire assembly process requires values for the tilted angle of each cable. </a:t>
            </a:r>
          </a:p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Especially the terminal part. 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2299C20-7954-41D7-EF3E-AF0243E1D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0145" y="7600822"/>
            <a:ext cx="3125566" cy="270926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5117965-7C40-D885-2C5A-5C8E425F5F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530" t="46738" r="29124" b="21885"/>
          <a:stretch/>
        </p:blipFill>
        <p:spPr>
          <a:xfrm>
            <a:off x="7382687" y="7582792"/>
            <a:ext cx="2646498" cy="2744193"/>
          </a:xfrm>
          <a:prstGeom prst="rect">
            <a:avLst/>
          </a:prstGeom>
        </p:spPr>
      </p:pic>
      <p:sp>
        <p:nvSpPr>
          <p:cNvPr id="8" name="Rectangle 13">
            <a:extLst>
              <a:ext uri="{FF2B5EF4-FFF2-40B4-BE49-F238E27FC236}">
                <a16:creationId xmlns:a16="http://schemas.microsoft.com/office/drawing/2014/main" id="{175B6239-D2E6-96D7-3088-19802AF527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181" y="23564924"/>
            <a:ext cx="10440000" cy="56166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marL="0" marR="0" lvl="0" indent="0" algn="l" defTabSz="295232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5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나눔고딕" panose="020D0604000000000000" pitchFamily="50" charset="-127"/>
              <a:cs typeface="Calibri" panose="020F0502020204030204" pitchFamily="34" charset="0"/>
            </a:endParaRPr>
          </a:p>
        </p:txBody>
      </p:sp>
      <p:sp>
        <p:nvSpPr>
          <p:cNvPr id="9" name="Text Box 12">
            <a:extLst>
              <a:ext uri="{FF2B5EF4-FFF2-40B4-BE49-F238E27FC236}">
                <a16:creationId xmlns:a16="http://schemas.microsoft.com/office/drawing/2014/main" id="{199CEA05-7002-5E62-B33E-FCE8FBF4E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815" y="22772835"/>
            <a:ext cx="10440000" cy="720000"/>
          </a:xfrm>
          <a:prstGeom prst="rect">
            <a:avLst/>
          </a:prstGeom>
          <a:solidFill>
            <a:srgbClr val="B30000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100128" tIns="50063" rIns="100128" bIns="50063" anchor="ctr"/>
          <a:lstStyle/>
          <a:p>
            <a:pPr lvl="0" algn="ctr">
              <a:defRPr/>
            </a:pPr>
            <a:r>
              <a:rPr lang="en-US" altLang="ko-KR" sz="3600" b="1" dirty="0">
                <a:solidFill>
                  <a:prstClr val="white"/>
                </a:solidFill>
                <a:latin typeface="Calibri" panose="020F0502020204030204" pitchFamily="34" charset="0"/>
                <a:ea typeface="나눔고딕" panose="020D0604000000000000"/>
                <a:cs typeface="Calibri" panose="020F0502020204030204" pitchFamily="34" charset="0"/>
              </a:rPr>
              <a:t>Overall Scheme for Harness Wire Assembly</a:t>
            </a:r>
          </a:p>
        </p:txBody>
      </p:sp>
      <p:sp>
        <p:nvSpPr>
          <p:cNvPr id="11" name="Text Box 428">
            <a:extLst>
              <a:ext uri="{FF2B5EF4-FFF2-40B4-BE49-F238E27FC236}">
                <a16:creationId xmlns:a16="http://schemas.microsoft.com/office/drawing/2014/main" id="{395C1D7C-8DC8-70FB-E9AF-4A7701A8F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382" y="11395571"/>
            <a:ext cx="98599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756000" lvl="0" indent="-756000">
              <a:defRPr/>
            </a:pP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Fig. 1 </a:t>
            </a:r>
            <a:r>
              <a:rPr kumimoji="0" lang="en-US" altLang="ko-KR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(a) Image of assembled harness wire </a:t>
            </a:r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(b) Image of cable, terminal, and housing (c) Image of tilted terminals 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맑은 고딕" panose="020B0503020000020004" pitchFamily="50" charset="-127"/>
              <a:cs typeface="Calibri" panose="020F0502020204030204" pitchFamily="34" charset="0"/>
            </a:endParaRPr>
          </a:p>
        </p:txBody>
      </p:sp>
      <p:sp>
        <p:nvSpPr>
          <p:cNvPr id="13" name="Text Box 428">
            <a:extLst>
              <a:ext uri="{FF2B5EF4-FFF2-40B4-BE49-F238E27FC236}">
                <a16:creationId xmlns:a16="http://schemas.microsoft.com/office/drawing/2014/main" id="{B7D732C8-980E-BB97-E1A8-67A65E555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56" y="10538160"/>
            <a:ext cx="98599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756000" lvl="0" indent="-756000"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50" charset="-127"/>
                <a:cs typeface="Calibri" panose="020F0502020204030204" pitchFamily="34" charset="0"/>
              </a:rPr>
              <a:t>                     (a)                                              (b)                                          (c)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D4A4A26B-E2D0-57A5-C352-92B9A51EC8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573" y="7579147"/>
            <a:ext cx="3116596" cy="2762123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E8B944F6-7B5F-43AE-9FCC-DC5A562452E5}"/>
              </a:ext>
            </a:extLst>
          </p:cNvPr>
          <p:cNvSpPr/>
          <p:nvPr/>
        </p:nvSpPr>
        <p:spPr>
          <a:xfrm>
            <a:off x="300221" y="13771835"/>
            <a:ext cx="100922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Difference between YOLOv5 &amp; YOLOv5 OBB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61B7852F-C69A-B069-DA30-28F6B85D14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943" y="14437015"/>
            <a:ext cx="3176689" cy="195533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9179F2D-2258-3602-1D5C-97A91C5FD4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9140" y="14378927"/>
            <a:ext cx="6238196" cy="2047182"/>
          </a:xfrm>
          <a:prstGeom prst="rect">
            <a:avLst/>
          </a:prstGeom>
        </p:spPr>
      </p:pic>
      <p:sp>
        <p:nvSpPr>
          <p:cNvPr id="22" name="Text Box 428">
            <a:extLst>
              <a:ext uri="{FF2B5EF4-FFF2-40B4-BE49-F238E27FC236}">
                <a16:creationId xmlns:a16="http://schemas.microsoft.com/office/drawing/2014/main" id="{B0E9B333-93E0-6E47-A992-38CD7B008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390" y="16436131"/>
            <a:ext cx="98599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756000" lvl="0" indent="-756000"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50" charset="-127"/>
                <a:cs typeface="Calibri" panose="020F0502020204030204" pitchFamily="34" charset="0"/>
              </a:rPr>
              <a:t>                     (a)                                           (b)                                           (c)</a:t>
            </a:r>
          </a:p>
        </p:txBody>
      </p:sp>
      <p:sp>
        <p:nvSpPr>
          <p:cNvPr id="23" name="Text Box 428">
            <a:extLst>
              <a:ext uri="{FF2B5EF4-FFF2-40B4-BE49-F238E27FC236}">
                <a16:creationId xmlns:a16="http://schemas.microsoft.com/office/drawing/2014/main" id="{323FC035-67E3-D78F-6B39-5B4B1FA77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382" y="16829270"/>
            <a:ext cx="98599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756000" lvl="0" indent="-756000">
              <a:defRPr/>
            </a:pP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Fig. </a:t>
            </a:r>
            <a:r>
              <a:rPr lang="en-US" altLang="ko-KR" sz="2400" b="1" dirty="0">
                <a:solidFill>
                  <a:srgbClr val="000000"/>
                </a:solidFill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2</a:t>
            </a: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 </a:t>
            </a:r>
            <a:r>
              <a:rPr kumimoji="0" lang="en-US" altLang="ko-KR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(a) Common usage of YOLOv5 </a:t>
            </a:r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(b) Example of pill detection using YOLOv5 </a:t>
            </a:r>
          </a:p>
          <a:p>
            <a:pPr marL="756000" lvl="0" indent="-756000">
              <a:defRPr/>
            </a:pPr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          (c) Example of pill detection using YOLOv5 OBB 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맑은 고딕" panose="020B0503020000020004" pitchFamily="50" charset="-127"/>
              <a:cs typeface="Calibri" panose="020F0502020204030204" pitchFamily="34" charset="0"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FA6617E6-D743-4B73-261C-E4472AACD64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2343"/>
          <a:stretch/>
        </p:blipFill>
        <p:spPr>
          <a:xfrm>
            <a:off x="982516" y="18413458"/>
            <a:ext cx="4203479" cy="3705143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FE13394-115E-C1CB-47B1-F50D24CD302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6941"/>
          <a:stretch/>
        </p:blipFill>
        <p:spPr>
          <a:xfrm>
            <a:off x="5452972" y="18415865"/>
            <a:ext cx="4304324" cy="3708898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7F3AFF76-C31C-8796-77EB-DEF2F5C9F02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0" r="7781"/>
          <a:stretch/>
        </p:blipFill>
        <p:spPr bwMode="auto">
          <a:xfrm>
            <a:off x="14581832" y="17929604"/>
            <a:ext cx="6487841" cy="38808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88D7B92A-4D05-6B11-6658-EE2F2B56DA6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53440" y="18671073"/>
            <a:ext cx="3460917" cy="2575566"/>
          </a:xfrm>
          <a:prstGeom prst="rect">
            <a:avLst/>
          </a:prstGeom>
        </p:spPr>
      </p:pic>
      <p:sp>
        <p:nvSpPr>
          <p:cNvPr id="34" name="Text Box 428">
            <a:extLst>
              <a:ext uri="{FF2B5EF4-FFF2-40B4-BE49-F238E27FC236}">
                <a16:creationId xmlns:a16="http://schemas.microsoft.com/office/drawing/2014/main" id="{D8796605-375F-DFF2-9552-2573E2A6E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7416" y="21735106"/>
            <a:ext cx="98599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756000" lvl="0" indent="-756000">
              <a:defRPr/>
            </a:pP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Fig. </a:t>
            </a:r>
            <a:r>
              <a:rPr lang="en-US" altLang="ko-KR" sz="2400" b="1" dirty="0">
                <a:solidFill>
                  <a:srgbClr val="000000"/>
                </a:solidFill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6</a:t>
            </a: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 </a:t>
            </a:r>
            <a:r>
              <a:rPr kumimoji="0" lang="en-US" altLang="ko-KR" sz="2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Angle estimation of a single terminal for each reference angle</a:t>
            </a:r>
            <a:r>
              <a:rPr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[deg] (0,5,10,15,30,45,60) using YOLOv5 OBB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맑은 고딕" panose="020B0503020000020004" pitchFamily="50" charset="-127"/>
              <a:cs typeface="Calibri" panose="020F0502020204030204" pitchFamily="34" charset="0"/>
            </a:endParaRP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0EC10BF7-FA5F-EF17-6D24-CF405AEE6C2D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4" t="4494" r="13096" b="5953"/>
          <a:stretch/>
        </p:blipFill>
        <p:spPr bwMode="auto">
          <a:xfrm>
            <a:off x="11197456" y="7006351"/>
            <a:ext cx="4237784" cy="35450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6" name="Text Box 428">
            <a:extLst>
              <a:ext uri="{FF2B5EF4-FFF2-40B4-BE49-F238E27FC236}">
                <a16:creationId xmlns:a16="http://schemas.microsoft.com/office/drawing/2014/main" id="{51F36EA5-A6A3-25F9-7332-278C42C6E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7416" y="26055586"/>
            <a:ext cx="98599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756000" lvl="0" indent="-756000">
              <a:defRPr/>
            </a:pP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Fig. </a:t>
            </a:r>
            <a:r>
              <a:rPr lang="en-US" altLang="ko-KR" sz="2400" b="1" dirty="0">
                <a:solidFill>
                  <a:srgbClr val="000000"/>
                </a:solidFill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7</a:t>
            </a: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 </a:t>
            </a:r>
            <a:r>
              <a:rPr kumimoji="0" lang="en-US" altLang="ko-KR" sz="2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Average detected angles and error bounds for each reference angle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맑은 고딕" panose="020B0503020000020004" pitchFamily="50" charset="-127"/>
              <a:cs typeface="Calibri" panose="020F0502020204030204" pitchFamily="34" charset="0"/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5150D9E8-8816-647B-5553-F0365FD1D8B5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" r="9075"/>
          <a:stretch/>
        </p:blipFill>
        <p:spPr bwMode="auto">
          <a:xfrm>
            <a:off x="12722239" y="22556193"/>
            <a:ext cx="6361155" cy="34944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8926C405-4064-6B85-52C6-3B984E75F4F5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6" r="4850"/>
          <a:stretch/>
        </p:blipFill>
        <p:spPr bwMode="auto">
          <a:xfrm>
            <a:off x="12567466" y="26544761"/>
            <a:ext cx="6883596" cy="20607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9" name="Text Box 428">
            <a:extLst>
              <a:ext uri="{FF2B5EF4-FFF2-40B4-BE49-F238E27FC236}">
                <a16:creationId xmlns:a16="http://schemas.microsoft.com/office/drawing/2014/main" id="{103DEB99-7F59-3D9F-B2D6-03AD7ABBF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41782" y="10978039"/>
            <a:ext cx="98599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756000" lvl="0" indent="-756000">
              <a:defRPr/>
            </a:pP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Fig. </a:t>
            </a:r>
            <a:r>
              <a:rPr lang="en-US" altLang="ko-KR" sz="2400" b="1" dirty="0">
                <a:solidFill>
                  <a:srgbClr val="000000"/>
                </a:solidFill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5</a:t>
            </a: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 </a:t>
            </a:r>
            <a:r>
              <a:rPr kumimoji="0" lang="en-US" altLang="ko-KR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(a) Colored points representing 4 vertices of bounding box , center points(green), grasping point(purple) </a:t>
            </a:r>
          </a:p>
          <a:p>
            <a:pPr marL="756000" lvl="0" indent="-756000">
              <a:defRPr/>
            </a:pPr>
            <a:r>
              <a:rPr lang="en-US" altLang="ko-KR" sz="2400" dirty="0">
                <a:solidFill>
                  <a:srgbClr val="000000"/>
                </a:solidFill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           </a:t>
            </a:r>
            <a:r>
              <a:rPr kumimoji="0" lang="en-US" altLang="ko-KR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(b) Results of calculation : coordinates of center points[</a:t>
            </a:r>
            <a:r>
              <a:rPr kumimoji="0" lang="en-US" altLang="ko-KR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px</a:t>
            </a:r>
            <a:r>
              <a:rPr kumimoji="0" lang="en-US" altLang="ko-KR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], grasping points[</a:t>
            </a:r>
            <a:r>
              <a:rPr kumimoji="0" lang="en-US" altLang="ko-KR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px</a:t>
            </a:r>
            <a:r>
              <a:rPr kumimoji="0" lang="en-US" altLang="ko-KR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], angle[deg]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맑은 고딕" panose="020B0503020000020004" pitchFamily="50" charset="-127"/>
              <a:cs typeface="Calibri" panose="020F0502020204030204" pitchFamily="34" charset="0"/>
            </a:endParaRP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1B35B5E5-4182-7F69-78DA-85AF3209250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2320" y="23708939"/>
            <a:ext cx="4897947" cy="4781698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AE1A4D2C-448A-9DB7-9D54-1C84459F113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517936" y="7006350"/>
            <a:ext cx="5551324" cy="3569677"/>
          </a:xfrm>
          <a:prstGeom prst="rect">
            <a:avLst/>
          </a:prstGeom>
        </p:spPr>
      </p:pic>
      <p:sp>
        <p:nvSpPr>
          <p:cNvPr id="49" name="Text Box 428">
            <a:extLst>
              <a:ext uri="{FF2B5EF4-FFF2-40B4-BE49-F238E27FC236}">
                <a16:creationId xmlns:a16="http://schemas.microsoft.com/office/drawing/2014/main" id="{D01ECAF7-68D6-D77B-16AF-C4B04792CC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92891" y="10557582"/>
            <a:ext cx="98599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756000" lvl="0" indent="-756000"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50" charset="-127"/>
                <a:cs typeface="Calibri" panose="020F0502020204030204" pitchFamily="34" charset="0"/>
              </a:rPr>
              <a:t>                     (a)                                                                    (b)                                          </a:t>
            </a:r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D2E98E5A-0BFD-CF19-417C-2BDF08BD596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867939" y="12628388"/>
            <a:ext cx="2896817" cy="2884568"/>
          </a:xfrm>
          <a:prstGeom prst="rect">
            <a:avLst/>
          </a:prstGeom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1922750D-FA11-91DD-30A8-E4A00CF5484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12880" y="23739530"/>
            <a:ext cx="3845839" cy="4579969"/>
          </a:xfrm>
          <a:prstGeom prst="rect">
            <a:avLst/>
          </a:prstGeom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D5481A72-4FEA-AC16-B2F6-D570AAA647C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6679376" y="12819187"/>
            <a:ext cx="2867025" cy="2286000"/>
          </a:xfrm>
          <a:prstGeom prst="rect">
            <a:avLst/>
          </a:prstGeom>
        </p:spPr>
      </p:pic>
      <p:sp>
        <p:nvSpPr>
          <p:cNvPr id="60" name="화살표: 오른쪽 59">
            <a:extLst>
              <a:ext uri="{FF2B5EF4-FFF2-40B4-BE49-F238E27FC236}">
                <a16:creationId xmlns:a16="http://schemas.microsoft.com/office/drawing/2014/main" id="{4E0D969A-AB5B-D3BF-7FA6-7739B010CB2E}"/>
              </a:ext>
            </a:extLst>
          </p:cNvPr>
          <p:cNvSpPr/>
          <p:nvPr/>
        </p:nvSpPr>
        <p:spPr>
          <a:xfrm>
            <a:off x="15299345" y="13757596"/>
            <a:ext cx="936104" cy="54879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Text Box 428">
            <a:extLst>
              <a:ext uri="{FF2B5EF4-FFF2-40B4-BE49-F238E27FC236}">
                <a16:creationId xmlns:a16="http://schemas.microsoft.com/office/drawing/2014/main" id="{5FF016AE-FDC1-5D87-75C0-F933C1737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248" y="28389459"/>
            <a:ext cx="98599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756000" lvl="0" indent="-756000">
              <a:defRPr/>
            </a:pP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Fig. </a:t>
            </a:r>
            <a:r>
              <a:rPr lang="en-US" altLang="ko-KR" sz="2400" b="1" dirty="0">
                <a:solidFill>
                  <a:srgbClr val="000000"/>
                </a:solidFill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4</a:t>
            </a: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 </a:t>
            </a:r>
            <a:r>
              <a:rPr kumimoji="0" lang="en-US" altLang="ko-KR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나눔고딕" panose="020D0604000000000000" pitchFamily="50" charset="-127"/>
                <a:cs typeface="Calibri" panose="020F0502020204030204" pitchFamily="34" charset="0"/>
              </a:rPr>
              <a:t>Overall scheme and image of grasping a single terminal with proper angle and grasping point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맑은 고딕" panose="020B0503020000020004" pitchFamily="50" charset="-127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98CFEE-4165-C371-FD0F-7D87EFB0973D}"/>
              </a:ext>
            </a:extLst>
          </p:cNvPr>
          <p:cNvSpPr txBox="1"/>
          <p:nvPr/>
        </p:nvSpPr>
        <p:spPr>
          <a:xfrm>
            <a:off x="-33129" y="-26886"/>
            <a:ext cx="21430972" cy="120327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100171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402675" algn="l"/>
              </a:tabLst>
              <a:defRPr/>
            </a:pPr>
            <a:r>
              <a:rPr lang="en-US" altLang="ko-KR" sz="54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OOOOOO</a:t>
            </a:r>
            <a:r>
              <a:rPr lang="ko-KR" altLang="en-US" sz="5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연구실 </a:t>
            </a:r>
            <a:r>
              <a:rPr lang="en-US" altLang="ko-KR" sz="5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ko-KR" altLang="en-US" sz="5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지도교수</a:t>
            </a:r>
            <a:r>
              <a:rPr lang="en-US" altLang="ko-KR" sz="5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ko-KR" altLang="en-US" sz="5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홍길동</a:t>
            </a:r>
            <a:r>
              <a:rPr lang="en-US" altLang="ko-KR" sz="5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en-US" altLang="ko-KR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06177"/>
      </p:ext>
    </p:extLst>
  </p:cSld>
  <p:clrMapOvr>
    <a:masterClrMapping/>
  </p:clrMapOvr>
</p:sld>
</file>

<file path=ppt/theme/theme1.xml><?xml version="1.0" encoding="utf-8"?>
<a:theme xmlns:a="http://schemas.openxmlformats.org/drawingml/2006/main" name="테마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테마1</Template>
  <TotalTime>3818</TotalTime>
  <Words>314</Words>
  <Application>Microsoft Office PowerPoint</Application>
  <PresentationFormat>사용자 지정</PresentationFormat>
  <Paragraphs>31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전주 완판본 각R</vt:lpstr>
      <vt:lpstr>전주 완판본 순R</vt:lpstr>
      <vt:lpstr>Arial</vt:lpstr>
      <vt:lpstr>Calibri</vt:lpstr>
      <vt:lpstr>Times New Roman</vt:lpstr>
      <vt:lpstr>테마4</vt:lpstr>
      <vt:lpstr>PowerPoint 프레젠테이션</vt:lpstr>
    </vt:vector>
  </TitlesOfParts>
  <Company>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CoMeL</dc:creator>
  <cp:lastModifiedBy>정석환</cp:lastModifiedBy>
  <cp:revision>212</cp:revision>
  <cp:lastPrinted>2016-10-03T23:33:54Z</cp:lastPrinted>
  <dcterms:created xsi:type="dcterms:W3CDTF">2010-11-26T04:39:25Z</dcterms:created>
  <dcterms:modified xsi:type="dcterms:W3CDTF">2025-11-10T09:10:26Z</dcterms:modified>
</cp:coreProperties>
</file>