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  <a:srgbClr val="BF004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92" y="147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E1B8C-B0A3-4710-9C56-790DF2337FE6}" type="datetimeFigureOut">
              <a:rPr lang="ko-KR" altLang="en-US" smtClean="0"/>
              <a:pPr/>
              <a:t>2012-09-02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F031A9-B525-4893-AC9F-F75C6F1801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031A9-B525-4893-AC9F-F75C6F180177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031A9-B525-4893-AC9F-F75C6F180177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A228-1103-4A5C-B089-34B416FC9C57}" type="datetimeFigureOut">
              <a:rPr lang="ko-KR" altLang="en-US" smtClean="0"/>
              <a:pPr/>
              <a:t>2012-09-02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991F8-82C6-4D66-AC15-DE7E70BDC85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A228-1103-4A5C-B089-34B416FC9C57}" type="datetimeFigureOut">
              <a:rPr lang="ko-KR" altLang="en-US" smtClean="0"/>
              <a:pPr/>
              <a:t>2012-09-02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991F8-82C6-4D66-AC15-DE7E70BDC85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A228-1103-4A5C-B089-34B416FC9C57}" type="datetimeFigureOut">
              <a:rPr lang="ko-KR" altLang="en-US" smtClean="0"/>
              <a:pPr/>
              <a:t>2012-09-02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991F8-82C6-4D66-AC15-DE7E70BDC85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A228-1103-4A5C-B089-34B416FC9C57}" type="datetimeFigureOut">
              <a:rPr lang="ko-KR" altLang="en-US" smtClean="0"/>
              <a:pPr/>
              <a:t>2012-09-02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991F8-82C6-4D66-AC15-DE7E70BDC85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A228-1103-4A5C-B089-34B416FC9C57}" type="datetimeFigureOut">
              <a:rPr lang="ko-KR" altLang="en-US" smtClean="0"/>
              <a:pPr/>
              <a:t>2012-09-02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991F8-82C6-4D66-AC15-DE7E70BDC85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A228-1103-4A5C-B089-34B416FC9C57}" type="datetimeFigureOut">
              <a:rPr lang="ko-KR" altLang="en-US" smtClean="0"/>
              <a:pPr/>
              <a:t>2012-09-02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991F8-82C6-4D66-AC15-DE7E70BDC85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A228-1103-4A5C-B089-34B416FC9C57}" type="datetimeFigureOut">
              <a:rPr lang="ko-KR" altLang="en-US" smtClean="0"/>
              <a:pPr/>
              <a:t>2012-09-02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991F8-82C6-4D66-AC15-DE7E70BDC85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A228-1103-4A5C-B089-34B416FC9C57}" type="datetimeFigureOut">
              <a:rPr lang="ko-KR" altLang="en-US" smtClean="0"/>
              <a:pPr/>
              <a:t>2012-09-02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991F8-82C6-4D66-AC15-DE7E70BDC85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A228-1103-4A5C-B089-34B416FC9C57}" type="datetimeFigureOut">
              <a:rPr lang="ko-KR" altLang="en-US" smtClean="0"/>
              <a:pPr/>
              <a:t>2012-09-02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991F8-82C6-4D66-AC15-DE7E70BDC85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A228-1103-4A5C-B089-34B416FC9C57}" type="datetimeFigureOut">
              <a:rPr lang="ko-KR" altLang="en-US" smtClean="0"/>
              <a:pPr/>
              <a:t>2012-09-02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991F8-82C6-4D66-AC15-DE7E70BDC85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A228-1103-4A5C-B089-34B416FC9C57}" type="datetimeFigureOut">
              <a:rPr lang="ko-KR" altLang="en-US" smtClean="0"/>
              <a:pPr/>
              <a:t>2012-09-02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991F8-82C6-4D66-AC15-DE7E70BDC85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2A228-1103-4A5C-B089-34B416FC9C57}" type="datetimeFigureOut">
              <a:rPr lang="ko-KR" altLang="en-US" smtClean="0"/>
              <a:pPr/>
              <a:t>2012-09-02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991F8-82C6-4D66-AC15-DE7E70BDC85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404665" y="395536"/>
          <a:ext cx="5976663" cy="3604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074"/>
                <a:gridCol w="720762"/>
                <a:gridCol w="2769673"/>
                <a:gridCol w="510203"/>
                <a:gridCol w="1311951"/>
              </a:tblGrid>
              <a:tr h="19202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연구부문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연구분야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smtClean="0">
                          <a:latin typeface="+mn-lt"/>
                          <a:ea typeface="돋움" pitchFamily="50" charset="-127"/>
                        </a:rPr>
                        <a:t>근무지</a:t>
                      </a:r>
                      <a:endParaRPr lang="ko-KR" altLang="en-US" sz="750" b="1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모집전공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CRD</a:t>
                      </a:r>
                    </a:p>
                    <a:p>
                      <a:pPr algn="ctr" latinLnBrk="1"/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(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법인 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R&amp;D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 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과제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)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Platform Tech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 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코팅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점착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,CFD, </a:t>
                      </a:r>
                      <a:r>
                        <a:rPr lang="ko-KR" altLang="en-US" sz="750" b="1" baseline="0" dirty="0" err="1" smtClean="0">
                          <a:latin typeface="+mn-lt"/>
                          <a:ea typeface="돋움" pitchFamily="50" charset="-127"/>
                        </a:rPr>
                        <a:t>유변물성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생산최적화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</a:p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                       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공정모델링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</a:t>
                      </a:r>
                      <a:r>
                        <a:rPr lang="en-US" altLang="ko-KR" sz="750" b="1" baseline="0" dirty="0" err="1" smtClean="0">
                          <a:latin typeface="+mn-lt"/>
                          <a:ea typeface="돋움" pitchFamily="50" charset="-127"/>
                        </a:rPr>
                        <a:t>Printing&amp;Patterning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촉매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분석</a:t>
                      </a:r>
                      <a:endParaRPr lang="en-US" altLang="ko-KR" sz="750" b="1" baseline="0" dirty="0" smtClean="0">
                        <a:latin typeface="+mn-lt"/>
                        <a:ea typeface="돋움" pitchFamily="50" charset="-127"/>
                      </a:endParaRPr>
                    </a:p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차세대 디스플레이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 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소재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err="1" smtClean="0">
                          <a:latin typeface="+mn-lt"/>
                          <a:ea typeface="돋움" pitchFamily="50" charset="-127"/>
                        </a:rPr>
                        <a:t>신재생에너지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(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태양전지소재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/ </a:t>
                      </a:r>
                    </a:p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연료전지소재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),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무기소재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</a:t>
                      </a:r>
                      <a:r>
                        <a:rPr lang="ko-KR" altLang="en-US" sz="750" b="1" baseline="0" dirty="0" err="1" smtClean="0">
                          <a:latin typeface="+mn-lt"/>
                          <a:ea typeface="돋움" pitchFamily="50" charset="-127"/>
                        </a:rPr>
                        <a:t>고기능성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 소재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대전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l" latinLnBrk="1">
                        <a:buClr>
                          <a:srgbClr val="BF0043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 화학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화학공학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고분자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  </a:t>
                      </a:r>
                    </a:p>
                    <a:p>
                      <a:pPr algn="l" latinLnBrk="1">
                        <a:buClr>
                          <a:srgbClr val="BF0043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금속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신소재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재료공학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</a:p>
                    <a:p>
                      <a:pPr algn="l" latinLnBrk="1">
                        <a:buClr>
                          <a:srgbClr val="BF0043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물리학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생물공학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전기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/  </a:t>
                      </a:r>
                    </a:p>
                    <a:p>
                      <a:pPr algn="l" latinLnBrk="1">
                        <a:buClr>
                          <a:srgbClr val="BF0043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전자공학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기계공학 및 </a:t>
                      </a:r>
                      <a:endParaRPr lang="en-US" altLang="ko-KR" sz="750" b="1" dirty="0" smtClean="0">
                        <a:latin typeface="+mn-lt"/>
                        <a:ea typeface="돋움" pitchFamily="50" charset="-127"/>
                      </a:endParaRPr>
                    </a:p>
                    <a:p>
                      <a:pPr algn="l" latinLnBrk="1">
                        <a:buClr>
                          <a:srgbClr val="BF0043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기타 인접분야</a:t>
                      </a:r>
                      <a:endParaRPr lang="en-US" altLang="ko-KR" sz="750" b="1" dirty="0" smtClean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53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석유화학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R&amp;D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고부가가치 제품개발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(</a:t>
                      </a:r>
                      <a:r>
                        <a:rPr lang="ko-KR" altLang="en-US" sz="750" b="1" dirty="0" err="1" smtClean="0">
                          <a:latin typeface="+mn-lt"/>
                          <a:ea typeface="돋움" pitchFamily="50" charset="-127"/>
                        </a:rPr>
                        <a:t>메탈로센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 촉매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err="1" smtClean="0">
                          <a:latin typeface="+mn-lt"/>
                          <a:ea typeface="돋움" pitchFamily="50" charset="-127"/>
                        </a:rPr>
                        <a:t>고흡수성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 수지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</a:t>
                      </a:r>
                    </a:p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합성고무 등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)</a:t>
                      </a:r>
                    </a:p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친환경</a:t>
                      </a:r>
                      <a:r>
                        <a:rPr lang="ko-KR" altLang="en-US" sz="750" b="1" dirty="0" smtClean="0">
                          <a:latin typeface="맑은 고딕"/>
                          <a:ea typeface="맑은 고딕"/>
                        </a:rPr>
                        <a:t>∙</a:t>
                      </a:r>
                      <a:r>
                        <a:rPr lang="ko-KR" altLang="en-US" sz="750" b="1" dirty="0" err="1" smtClean="0">
                          <a:latin typeface="맑은 고딕"/>
                          <a:ea typeface="맑은 고딕"/>
                        </a:rPr>
                        <a:t>고기능성</a:t>
                      </a:r>
                      <a:r>
                        <a:rPr lang="ko-KR" altLang="en-US" sz="750" b="1" dirty="0" smtClean="0">
                          <a:latin typeface="맑은 고딕"/>
                          <a:ea typeface="맑은 고딕"/>
                        </a:rPr>
                        <a:t> 소재개발</a:t>
                      </a:r>
                      <a:r>
                        <a:rPr lang="en-US" altLang="ko-KR" sz="750" b="1" dirty="0" smtClean="0">
                          <a:latin typeface="맑은 고딕"/>
                          <a:ea typeface="맑은 고딕"/>
                        </a:rPr>
                        <a:t>(CNT,PPS,CO₂ </a:t>
                      </a:r>
                      <a:r>
                        <a:rPr lang="ko-KR" altLang="en-US" sz="750" b="1" dirty="0" smtClean="0">
                          <a:latin typeface="맑은 고딕"/>
                          <a:ea typeface="맑은 고딕"/>
                        </a:rPr>
                        <a:t>플라스틱</a:t>
                      </a:r>
                      <a:r>
                        <a:rPr lang="en-US" altLang="ko-KR" sz="750" b="1" baseline="0" dirty="0" smtClean="0"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ko-KR" altLang="en-US" sz="750" b="1" baseline="0" dirty="0" smtClean="0">
                          <a:latin typeface="맑은 고딕"/>
                          <a:ea typeface="맑은 고딕"/>
                        </a:rPr>
                        <a:t>등</a:t>
                      </a:r>
                      <a:r>
                        <a:rPr lang="en-US" altLang="ko-KR" sz="750" b="1" baseline="0" dirty="0" smtClean="0">
                          <a:latin typeface="맑은 고딕"/>
                          <a:ea typeface="맑은 고딕"/>
                        </a:rPr>
                        <a:t>)</a:t>
                      </a:r>
                    </a:p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신소재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∙</a:t>
                      </a:r>
                      <a:r>
                        <a:rPr lang="ko-KR" altLang="en-US" sz="750" b="1" dirty="0" err="1" smtClean="0">
                          <a:latin typeface="+mn-lt"/>
                          <a:ea typeface="돋움" pitchFamily="50" charset="-127"/>
                        </a:rPr>
                        <a:t>신촉매</a:t>
                      </a:r>
                      <a:r>
                        <a:rPr lang="ko-KR" altLang="en-US" sz="750" b="1" dirty="0" smtClean="0">
                          <a:latin typeface="맑은 고딕"/>
                          <a:ea typeface="맑은 고딕"/>
                        </a:rPr>
                        <a:t>∙</a:t>
                      </a:r>
                      <a:r>
                        <a:rPr lang="ko-KR" altLang="en-US" sz="750" b="1" dirty="0" err="1" smtClean="0">
                          <a:latin typeface="+mn-lt"/>
                          <a:ea typeface="돋움" pitchFamily="50" charset="-127"/>
                        </a:rPr>
                        <a:t>신공정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 개발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대전</a:t>
                      </a:r>
                      <a:endParaRPr lang="en-US" altLang="ko-KR" sz="750" b="1" dirty="0" smtClean="0">
                        <a:latin typeface="+mn-lt"/>
                        <a:ea typeface="돋움" pitchFamily="50" charset="-127"/>
                      </a:endParaRPr>
                    </a:p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여수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latinLnBrk="1">
                        <a:buClr>
                          <a:srgbClr val="BF0043"/>
                        </a:buClr>
                        <a:buFont typeface="Wingdings" pitchFamily="2" charset="2"/>
                        <a:buChar char="l"/>
                      </a:pPr>
                      <a:endParaRPr lang="ko-KR" altLang="en-US" sz="80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TS&amp;D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-87313"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ko-KR" altLang="en-US" sz="750" b="1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소재부문 </a:t>
                      </a:r>
                      <a:r>
                        <a:rPr lang="en-US" altLang="ko-KR" sz="750" b="1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: </a:t>
                      </a:r>
                      <a:r>
                        <a:rPr lang="en-US" altLang="ko-KR" sz="750" b="1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ABS,EP,SAP,PO,PVC</a:t>
                      </a:r>
                      <a:r>
                        <a:rPr lang="en-US" altLang="ko-KR" sz="750" b="1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err="1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탄소</a:t>
                      </a:r>
                      <a:r>
                        <a:rPr lang="ko-KR" altLang="en-US" sz="75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나노소재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합성</a:t>
                      </a:r>
                      <a:endParaRPr lang="en-US" altLang="ko-KR" sz="750" b="1" baseline="0" dirty="0" smtClean="0">
                        <a:solidFill>
                          <a:schemeClr val="tx1"/>
                        </a:solidFill>
                        <a:latin typeface="+mn-lt"/>
                        <a:ea typeface="돋움" pitchFamily="50" charset="-127"/>
                      </a:endParaRPr>
                    </a:p>
                    <a:p>
                      <a:pPr marL="87313" indent="-87313" algn="l" latinLnBrk="1">
                        <a:buClr>
                          <a:srgbClr val="595959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               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고무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사출성형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압출가공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고분자 </a:t>
                      </a:r>
                      <a:r>
                        <a:rPr lang="ko-KR" altLang="en-US" sz="75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유변학</a:t>
                      </a:r>
                      <a:endParaRPr lang="en-US" altLang="ko-KR" sz="750" b="1" baseline="0" dirty="0" smtClean="0">
                        <a:solidFill>
                          <a:schemeClr val="tx1"/>
                        </a:solidFill>
                        <a:latin typeface="+mn-lt"/>
                        <a:ea typeface="돋움" pitchFamily="50" charset="-127"/>
                      </a:endParaRPr>
                    </a:p>
                    <a:p>
                      <a:pPr marL="87313" indent="-87313"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응용기술 부문 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구조해석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최적화설계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신뢰성평가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</a:p>
                    <a:p>
                      <a:pPr marL="87313" indent="-87313" algn="l" latinLnBrk="1">
                        <a:buClr>
                          <a:srgbClr val="595959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                      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사출성형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금형설계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전산유체역학</a:t>
                      </a:r>
                      <a:endParaRPr lang="en-US" altLang="ko-KR" sz="750" b="1" baseline="0" dirty="0" smtClean="0">
                        <a:solidFill>
                          <a:schemeClr val="tx1"/>
                        </a:solidFill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288032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전지</a:t>
                      </a:r>
                      <a:endParaRPr lang="en-US" altLang="ko-KR" sz="750" b="1" dirty="0" smtClean="0">
                        <a:latin typeface="+mn-lt"/>
                        <a:ea typeface="돋움" pitchFamily="50" charset="-127"/>
                      </a:endParaRPr>
                    </a:p>
                    <a:p>
                      <a:pPr algn="ctr" latinLnBrk="1"/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R&amp;D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50" b="1" dirty="0" smtClean="0">
                          <a:latin typeface="돋움" pitchFamily="50" charset="-127"/>
                          <a:ea typeface="돋움" pitchFamily="50" charset="-127"/>
                        </a:rPr>
                        <a:t>Battery 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endParaRPr lang="en-US" altLang="ko-KR" sz="750" b="1" baseline="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algn="ctr" latinLnBrk="1"/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연구소</a:t>
                      </a:r>
                      <a:endParaRPr lang="ko-KR" altLang="en-US" sz="75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소재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/</a:t>
                      </a:r>
                      <a:r>
                        <a:rPr lang="ko-KR" altLang="en-US" sz="750" b="1" dirty="0" smtClean="0">
                          <a:latin typeface="돋움" pitchFamily="50" charset="-127"/>
                          <a:ea typeface="돋움" pitchFamily="50" charset="-127"/>
                        </a:rPr>
                        <a:t>자동차</a:t>
                      </a:r>
                      <a:r>
                        <a:rPr lang="ko-KR" altLang="en-US" sz="750" b="1" dirty="0" smtClean="0">
                          <a:latin typeface="+mn-lt"/>
                          <a:ea typeface="+mn-ea"/>
                        </a:rPr>
                        <a:t>∙</a:t>
                      </a:r>
                      <a:r>
                        <a:rPr lang="ko-KR" altLang="en-US" sz="750" b="1" dirty="0" smtClean="0">
                          <a:latin typeface="돋움" pitchFamily="50" charset="-127"/>
                          <a:ea typeface="돋움" pitchFamily="50" charset="-127"/>
                        </a:rPr>
                        <a:t>소형전지 선행개발</a:t>
                      </a:r>
                      <a:r>
                        <a:rPr lang="en-US" altLang="ko-KR" sz="750" b="1" dirty="0" smtClean="0">
                          <a:latin typeface="돋움" pitchFamily="50" charset="-127"/>
                          <a:ea typeface="돋움" pitchFamily="50" charset="-127"/>
                        </a:rPr>
                        <a:t>/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전력저장</a:t>
                      </a:r>
                      <a:endParaRPr lang="ko-KR" altLang="en-US" sz="75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대전</a:t>
                      </a:r>
                      <a:endParaRPr lang="en-US" altLang="ko-KR" sz="750" b="1" dirty="0" smtClean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0043"/>
                        </a:buClr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endParaRPr lang="en-US" altLang="ko-KR" sz="800" b="1" dirty="0" smtClean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돋움" pitchFamily="50" charset="-127"/>
                          <a:ea typeface="돋움" pitchFamily="50" charset="-127"/>
                        </a:rPr>
                        <a:t>소형전지 </a:t>
                      </a:r>
                      <a:endParaRPr lang="en-US" altLang="ko-KR" sz="750" b="1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algn="ctr" latinLnBrk="1"/>
                      <a:r>
                        <a:rPr lang="ko-KR" altLang="en-US" sz="750" b="1" dirty="0" smtClean="0">
                          <a:latin typeface="돋움" pitchFamily="50" charset="-127"/>
                          <a:ea typeface="돋움" pitchFamily="50" charset="-127"/>
                        </a:rPr>
                        <a:t>개발센터 </a:t>
                      </a:r>
                      <a:endParaRPr lang="ko-KR" altLang="en-US" sz="75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kumimoji="0" lang="ko-KR" altLang="en-US" sz="75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모바일</a:t>
                      </a:r>
                      <a:r>
                        <a:rPr kumimoji="0" lang="ko-KR" altLang="en-US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 </a:t>
                      </a: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IT(</a:t>
                      </a:r>
                      <a:r>
                        <a:rPr kumimoji="0" lang="ko-KR" altLang="en-US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노트북</a:t>
                      </a: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,</a:t>
                      </a:r>
                      <a:r>
                        <a:rPr kumimoji="0" lang="ko-KR" altLang="en-US" sz="75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스마트폰</a:t>
                      </a: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,Tablet),</a:t>
                      </a:r>
                      <a:r>
                        <a:rPr kumimoji="0" lang="ko-KR" altLang="en-US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전동공구</a:t>
                      </a: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,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  </a:t>
                      </a:r>
                      <a:r>
                        <a:rPr kumimoji="0" lang="ko-KR" altLang="en-US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전력저장</a:t>
                      </a: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(ESS,UPS), LEV(e-</a:t>
                      </a:r>
                      <a:r>
                        <a:rPr kumimoji="0" lang="en-US" altLang="ko-KR" sz="75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Bike,e</a:t>
                      </a: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-Scooter)</a:t>
                      </a:r>
                      <a:r>
                        <a:rPr kumimoji="0" lang="ko-KR" altLang="en-US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용 전지개발</a:t>
                      </a:r>
                      <a:endParaRPr kumimoji="0" lang="en-US" altLang="ko-KR" sz="75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돋움" pitchFamily="50" charset="-127"/>
                        <a:cs typeface="+mn-cs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80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돋움" pitchFamily="50" charset="-127"/>
                          <a:ea typeface="돋움" pitchFamily="50" charset="-127"/>
                        </a:rPr>
                        <a:t>자동차전지</a:t>
                      </a:r>
                      <a:endParaRPr lang="en-US" altLang="ko-KR" sz="750" b="1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algn="ctr" latinLnBrk="1"/>
                      <a:r>
                        <a:rPr lang="ko-KR" altLang="en-US" sz="750" b="1" dirty="0" smtClean="0">
                          <a:latin typeface="돋움" pitchFamily="50" charset="-127"/>
                          <a:ea typeface="돋움" pitchFamily="50" charset="-127"/>
                        </a:rPr>
                        <a:t>개발센터</a:t>
                      </a:r>
                      <a:endParaRPr lang="ko-KR" altLang="en-US" sz="75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kumimoji="0" lang="ko-KR" altLang="en-US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전기 </a:t>
                      </a:r>
                      <a:r>
                        <a:rPr kumimoji="0" lang="ko-KR" altLang="en-US" sz="75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자동차용 </a:t>
                      </a:r>
                      <a:r>
                        <a:rPr kumimoji="0" lang="en-US" altLang="ko-KR" sz="75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Cell/Pack </a:t>
                      </a:r>
                      <a:r>
                        <a:rPr kumimoji="0" lang="ko-KR" altLang="en-US" sz="75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기구</a:t>
                      </a: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/BMS</a:t>
                      </a:r>
                      <a:r>
                        <a:rPr kumimoji="0" lang="ko-KR" altLang="en-US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회로개발</a:t>
                      </a: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8005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정보전자소재</a:t>
                      </a:r>
                      <a:endParaRPr lang="en-US" altLang="ko-KR" sz="750" b="1" dirty="0" smtClean="0">
                        <a:latin typeface="+mn-lt"/>
                        <a:ea typeface="돋움" pitchFamily="50" charset="-127"/>
                      </a:endParaRPr>
                    </a:p>
                    <a:p>
                      <a:pPr algn="ctr" latinLnBrk="1"/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R&amp;D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ko-KR" altLang="en-US" sz="750" b="1" dirty="0" smtClean="0">
                          <a:latin typeface="돋움" pitchFamily="50" charset="-127"/>
                          <a:ea typeface="돋움" pitchFamily="50" charset="-127"/>
                        </a:rPr>
                        <a:t>차세대 디스플레이 소재</a:t>
                      </a:r>
                      <a:r>
                        <a:rPr lang="en-US" altLang="ko-KR" sz="750" b="1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en-US" altLang="ko-KR" sz="750" b="1" dirty="0" err="1" smtClean="0">
                          <a:latin typeface="돋움" pitchFamily="50" charset="-127"/>
                          <a:ea typeface="돋움" pitchFamily="50" charset="-127"/>
                        </a:rPr>
                        <a:t>OLED,Flexible</a:t>
                      </a:r>
                      <a:r>
                        <a:rPr lang="en-US" altLang="ko-KR" sz="750" b="1" dirty="0" smtClean="0">
                          <a:latin typeface="돋움" pitchFamily="50" charset="-127"/>
                          <a:ea typeface="돋움" pitchFamily="50" charset="-127"/>
                        </a:rPr>
                        <a:t>)/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   </a:t>
                      </a:r>
                      <a:endParaRPr lang="en-US" altLang="ko-KR" sz="750" b="1" baseline="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차세대 </a:t>
                      </a: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Energy 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소재</a:t>
                      </a: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(2</a:t>
                      </a:r>
                      <a:r>
                        <a:rPr lang="ko-KR" altLang="en-US" sz="750" b="1" baseline="0" dirty="0" err="1" smtClean="0">
                          <a:latin typeface="돋움" pitchFamily="50" charset="-127"/>
                          <a:ea typeface="돋움" pitchFamily="50" charset="-127"/>
                        </a:rPr>
                        <a:t>차전지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 소재</a:t>
                      </a: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,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태양전지 소재</a:t>
                      </a: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)/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고기능 필름소재</a:t>
                      </a: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(Touch 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소재</a:t>
                      </a: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)/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  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LCD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소재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(</a:t>
                      </a:r>
                      <a:r>
                        <a:rPr lang="ko-KR" altLang="en-US" sz="750" b="1" dirty="0" err="1" smtClean="0">
                          <a:latin typeface="+mn-lt"/>
                          <a:ea typeface="돋움" pitchFamily="50" charset="-127"/>
                        </a:rPr>
                        <a:t>편광판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,3D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 FPR,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감광재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)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등</a:t>
                      </a:r>
                      <a:r>
                        <a:rPr lang="en-US" altLang="ko-KR" sz="750" b="1" dirty="0" smtClean="0"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endParaRPr lang="ko-KR" altLang="en-US" sz="75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대전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latinLnBrk="1">
                        <a:buClr>
                          <a:srgbClr val="BF0043"/>
                        </a:buClr>
                        <a:buFont typeface="Wingdings" pitchFamily="2" charset="2"/>
                        <a:buChar char="l"/>
                      </a:pPr>
                      <a:endParaRPr lang="en-US" altLang="ko-KR" sz="800" b="1" dirty="0" smtClean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" name="직선 연결선 4"/>
          <p:cNvCxnSpPr/>
          <p:nvPr/>
        </p:nvCxnSpPr>
        <p:spPr>
          <a:xfrm>
            <a:off x="9129" y="5168667"/>
            <a:ext cx="720000" cy="0"/>
          </a:xfrm>
          <a:prstGeom prst="line">
            <a:avLst/>
          </a:prstGeom>
          <a:ln w="28575">
            <a:solidFill>
              <a:srgbClr val="C500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92696" y="5020459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595959"/>
                </a:solidFill>
              </a:rPr>
              <a:t>전형일정</a:t>
            </a:r>
            <a:endParaRPr lang="ko-KR" altLang="en-US" sz="1200" b="1" dirty="0">
              <a:solidFill>
                <a:srgbClr val="595959"/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745734" y="5380499"/>
            <a:ext cx="720000" cy="540000"/>
          </a:xfrm>
          <a:prstGeom prst="roundRect">
            <a:avLst/>
          </a:prstGeom>
          <a:noFill/>
          <a:ln w="28575">
            <a:solidFill>
              <a:srgbClr val="BF00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3212976" y="5380499"/>
            <a:ext cx="720000" cy="540000"/>
          </a:xfrm>
          <a:prstGeom prst="roundRect">
            <a:avLst/>
          </a:prstGeom>
          <a:noFill/>
          <a:ln w="28575">
            <a:solidFill>
              <a:srgbClr val="BF00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4437112" y="5380499"/>
            <a:ext cx="720000" cy="540000"/>
          </a:xfrm>
          <a:prstGeom prst="roundRect">
            <a:avLst/>
          </a:prstGeom>
          <a:noFill/>
          <a:ln w="28575">
            <a:solidFill>
              <a:srgbClr val="BF00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5642198" y="5380499"/>
            <a:ext cx="720000" cy="540000"/>
          </a:xfrm>
          <a:prstGeom prst="roundRect">
            <a:avLst/>
          </a:prstGeom>
          <a:noFill/>
          <a:ln w="28575">
            <a:solidFill>
              <a:srgbClr val="BF00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764704" y="5521688"/>
            <a:ext cx="763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smtClean="0">
                <a:solidFill>
                  <a:srgbClr val="595959"/>
                </a:solidFill>
              </a:rPr>
              <a:t>입사지원</a:t>
            </a:r>
            <a:endParaRPr lang="ko-KR" altLang="en-US" sz="1000" b="1" dirty="0">
              <a:solidFill>
                <a:srgbClr val="595959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21484" y="5532721"/>
            <a:ext cx="711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smtClean="0">
                <a:solidFill>
                  <a:srgbClr val="595959"/>
                </a:solidFill>
              </a:rPr>
              <a:t>1</a:t>
            </a:r>
            <a:r>
              <a:rPr lang="ko-KR" altLang="en-US" sz="1000" b="1" smtClean="0">
                <a:solidFill>
                  <a:srgbClr val="595959"/>
                </a:solidFill>
              </a:rPr>
              <a:t>차 면접</a:t>
            </a:r>
            <a:endParaRPr lang="ko-KR" altLang="en-US" sz="1000" b="1" dirty="0">
              <a:solidFill>
                <a:srgbClr val="595959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37112" y="5534388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smtClean="0">
                <a:solidFill>
                  <a:srgbClr val="595959"/>
                </a:solidFill>
              </a:rPr>
              <a:t>임원면접</a:t>
            </a:r>
            <a:endParaRPr lang="ko-KR" altLang="en-US" sz="1000" b="1" dirty="0">
              <a:solidFill>
                <a:srgbClr val="595959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17232" y="5513482"/>
            <a:ext cx="9827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spc="-110" smtClean="0">
                <a:solidFill>
                  <a:srgbClr val="595959"/>
                </a:solidFill>
              </a:rPr>
              <a:t>신입 입사</a:t>
            </a:r>
            <a:endParaRPr lang="en-US" altLang="ko-KR" sz="1000" b="1" spc="-110" dirty="0" smtClean="0">
              <a:solidFill>
                <a:srgbClr val="595959"/>
              </a:solidFill>
            </a:endParaRPr>
          </a:p>
        </p:txBody>
      </p:sp>
      <p:sp>
        <p:nvSpPr>
          <p:cNvPr id="18" name="오각형 17"/>
          <p:cNvSpPr/>
          <p:nvPr/>
        </p:nvSpPr>
        <p:spPr>
          <a:xfrm>
            <a:off x="442764" y="6012160"/>
            <a:ext cx="6120000" cy="216024"/>
          </a:xfrm>
          <a:prstGeom prst="homePlate">
            <a:avLst/>
          </a:prstGeom>
          <a:solidFill>
            <a:srgbClr val="59595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777404" y="5981963"/>
            <a:ext cx="7793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smtClean="0">
                <a:solidFill>
                  <a:schemeClr val="bg1"/>
                </a:solidFill>
              </a:rPr>
              <a:t>9</a:t>
            </a:r>
            <a:r>
              <a:rPr lang="ko-KR" altLang="en-US" sz="1000" b="1" smtClean="0">
                <a:solidFill>
                  <a:schemeClr val="bg1"/>
                </a:solidFill>
              </a:rPr>
              <a:t>월 중순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97684" y="5981963"/>
            <a:ext cx="7793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smtClean="0">
                <a:solidFill>
                  <a:schemeClr val="bg1"/>
                </a:solidFill>
              </a:rPr>
              <a:t>10</a:t>
            </a:r>
            <a:r>
              <a:rPr lang="ko-KR" altLang="en-US" sz="1000" b="1" smtClean="0">
                <a:solidFill>
                  <a:schemeClr val="bg1"/>
                </a:solidFill>
              </a:rPr>
              <a:t>월 말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37112" y="5981963"/>
            <a:ext cx="7793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smtClean="0">
                <a:solidFill>
                  <a:schemeClr val="bg1"/>
                </a:solidFill>
              </a:rPr>
              <a:t>11</a:t>
            </a:r>
            <a:r>
              <a:rPr lang="ko-KR" altLang="en-US" sz="1000" b="1" smtClean="0">
                <a:solidFill>
                  <a:schemeClr val="bg1"/>
                </a:solidFill>
              </a:rPr>
              <a:t>월 중순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01940" y="5981963"/>
            <a:ext cx="14274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smtClean="0">
                <a:solidFill>
                  <a:schemeClr val="bg1"/>
                </a:solidFill>
              </a:rPr>
              <a:t>2013</a:t>
            </a:r>
            <a:r>
              <a:rPr lang="ko-KR" altLang="en-US" sz="1000" b="1" smtClean="0">
                <a:solidFill>
                  <a:schemeClr val="bg1"/>
                </a:solidFill>
              </a:rPr>
              <a:t>년 </a:t>
            </a:r>
            <a:r>
              <a:rPr lang="en-US" altLang="ko-KR" sz="1000" b="1" smtClean="0">
                <a:solidFill>
                  <a:schemeClr val="bg1"/>
                </a:solidFill>
              </a:rPr>
              <a:t>1</a:t>
            </a:r>
            <a:r>
              <a:rPr lang="ko-KR" altLang="en-US" sz="1000" b="1" smtClean="0">
                <a:solidFill>
                  <a:schemeClr val="bg1"/>
                </a:solidFill>
              </a:rPr>
              <a:t>월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cxnSp>
        <p:nvCxnSpPr>
          <p:cNvPr id="28" name="직선 연결선 27"/>
          <p:cNvCxnSpPr/>
          <p:nvPr/>
        </p:nvCxnSpPr>
        <p:spPr>
          <a:xfrm>
            <a:off x="9129" y="6387425"/>
            <a:ext cx="720000" cy="0"/>
          </a:xfrm>
          <a:prstGeom prst="line">
            <a:avLst/>
          </a:prstGeom>
          <a:ln w="28575">
            <a:solidFill>
              <a:srgbClr val="C500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92696" y="6239217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595959"/>
                </a:solidFill>
              </a:rPr>
              <a:t>지원방법</a:t>
            </a:r>
            <a:endParaRPr lang="ko-KR" altLang="en-US" sz="1200" b="1" dirty="0">
              <a:solidFill>
                <a:srgbClr val="595959"/>
              </a:solidFill>
            </a:endParaRPr>
          </a:p>
        </p:txBody>
      </p:sp>
      <p:cxnSp>
        <p:nvCxnSpPr>
          <p:cNvPr id="30" name="직선 연결선 29"/>
          <p:cNvCxnSpPr/>
          <p:nvPr/>
        </p:nvCxnSpPr>
        <p:spPr>
          <a:xfrm>
            <a:off x="9129" y="7395537"/>
            <a:ext cx="720000" cy="0"/>
          </a:xfrm>
          <a:prstGeom prst="line">
            <a:avLst/>
          </a:prstGeom>
          <a:ln w="28575">
            <a:solidFill>
              <a:srgbClr val="C500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92696" y="7247329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smtClean="0">
                <a:solidFill>
                  <a:srgbClr val="595959"/>
                </a:solidFill>
              </a:rPr>
              <a:t>기타사항</a:t>
            </a:r>
            <a:endParaRPr lang="ko-KR" altLang="en-US" sz="1200" b="1" dirty="0">
              <a:solidFill>
                <a:srgbClr val="595959"/>
              </a:solidFill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1982490" y="5380499"/>
            <a:ext cx="720000" cy="540000"/>
          </a:xfrm>
          <a:prstGeom prst="roundRect">
            <a:avLst/>
          </a:prstGeom>
          <a:noFill/>
          <a:ln w="28575">
            <a:solidFill>
              <a:srgbClr val="BF00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1916832" y="5441474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 smtClean="0">
                <a:solidFill>
                  <a:srgbClr val="595959"/>
                </a:solidFill>
              </a:rPr>
              <a:t>LG Way</a:t>
            </a:r>
          </a:p>
          <a:p>
            <a:pPr algn="ctr"/>
            <a:r>
              <a:rPr lang="en-US" altLang="ko-KR" sz="1000" b="1" dirty="0" smtClean="0">
                <a:solidFill>
                  <a:srgbClr val="595959"/>
                </a:solidFill>
              </a:rPr>
              <a:t>FIT TEST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41798" y="5981963"/>
            <a:ext cx="7793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smtClean="0">
                <a:solidFill>
                  <a:schemeClr val="bg1"/>
                </a:solidFill>
              </a:rPr>
              <a:t>10</a:t>
            </a:r>
            <a:r>
              <a:rPr lang="ko-KR" altLang="en-US" sz="1000" b="1" smtClean="0">
                <a:solidFill>
                  <a:schemeClr val="bg1"/>
                </a:solidFill>
              </a:rPr>
              <a:t>월 초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32656" y="3989402"/>
            <a:ext cx="576064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※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석유화학 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TS&amp;D(Technical Service &amp; Development)</a:t>
            </a:r>
          </a:p>
          <a:p>
            <a:r>
              <a:rPr lang="en-US" altLang="ko-KR" sz="75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- Technical Service(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기술영업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) </a:t>
            </a:r>
            <a:r>
              <a:rPr lang="en-US" altLang="ko-KR" sz="750" b="1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750" b="1" smtClean="0">
                <a:latin typeface="돋움" pitchFamily="50" charset="-127"/>
                <a:ea typeface="돋움" pitchFamily="50" charset="-127"/>
              </a:rPr>
              <a:t>고</a:t>
            </a:r>
            <a:r>
              <a:rPr lang="ko-KR" altLang="en-US" sz="750" b="1" smtClean="0">
                <a:latin typeface="돋움" pitchFamily="50" charset="-127"/>
                <a:ea typeface="돋움" pitchFamily="50" charset="-127"/>
              </a:rPr>
              <a:t>객에 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대한 기술 지원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및 교육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en-US" altLang="ko-KR" sz="750" b="1" dirty="0" err="1" smtClean="0">
                <a:latin typeface="돋움" pitchFamily="50" charset="-127"/>
                <a:ea typeface="돋움" pitchFamily="50" charset="-127"/>
              </a:rPr>
              <a:t>Claim&amp;Complaint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처리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 고객별 차별화된 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Solution 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활동</a:t>
            </a:r>
            <a:endParaRPr lang="en-US" altLang="ko-KR" sz="750" b="1" dirty="0" smtClean="0">
              <a:latin typeface="돋움" pitchFamily="50" charset="-127"/>
              <a:ea typeface="돋움" pitchFamily="50" charset="-127"/>
            </a:endParaRPr>
          </a:p>
          <a:p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 - Development(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개발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) : 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차별화된 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Premium 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제품 개발 및 용도 개발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신시장 개척 활동</a:t>
            </a:r>
            <a:endParaRPr lang="ko-KR" altLang="en-US" sz="750" b="1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027" name="Text Box 963"/>
          <p:cNvSpPr txBox="1">
            <a:spLocks noChangeArrowheads="1"/>
          </p:cNvSpPr>
          <p:nvPr/>
        </p:nvSpPr>
        <p:spPr bwMode="auto">
          <a:xfrm>
            <a:off x="188640" y="4572000"/>
            <a:ext cx="6102350" cy="553994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</a:t>
            </a:r>
            <a:r>
              <a:rPr kumimoji="1" lang="ko-KR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-</a:t>
            </a:r>
            <a:r>
              <a:rPr kumimoji="1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</a:t>
            </a:r>
            <a:r>
              <a:rPr kumimoji="1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현재 석사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/</a:t>
            </a:r>
            <a:r>
              <a:rPr kumimoji="1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박사학위 취득자 또는</a:t>
            </a:r>
            <a:r>
              <a:rPr kumimoji="1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</a:t>
            </a:r>
            <a:r>
              <a:rPr kumimoji="1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’13</a:t>
            </a:r>
            <a:r>
              <a:rPr kumimoji="1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년 </a:t>
            </a:r>
            <a:r>
              <a:rPr kumimoji="1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2</a:t>
            </a:r>
            <a:r>
              <a:rPr kumimoji="1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월 석사</a:t>
            </a:r>
            <a:r>
              <a:rPr kumimoji="1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/</a:t>
            </a:r>
            <a:r>
              <a:rPr kumimoji="1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박사학위 취득예정자</a:t>
            </a:r>
            <a:endParaRPr kumimoji="1" lang="en-US" altLang="ko-KR" sz="1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돋움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aseline="0" dirty="0" smtClean="0">
                <a:latin typeface="Arial" pitchFamily="34" charset="0"/>
                <a:ea typeface="돋움" pitchFamily="50" charset="-127"/>
              </a:rPr>
              <a:t>             -</a:t>
            </a:r>
            <a:r>
              <a:rPr kumimoji="1" lang="en-US" altLang="ko-KR" sz="1000" dirty="0" smtClean="0">
                <a:latin typeface="Arial" pitchFamily="34" charset="0"/>
                <a:ea typeface="돋움" pitchFamily="50" charset="-127"/>
              </a:rPr>
              <a:t> </a:t>
            </a:r>
            <a:r>
              <a:rPr kumimoji="1" lang="ko-KR" altLang="en-US" sz="1000" dirty="0" smtClean="0">
                <a:latin typeface="Arial" pitchFamily="34" charset="0"/>
                <a:ea typeface="돋움" pitchFamily="50" charset="-127"/>
              </a:rPr>
              <a:t>병역을 필 했거나 면제된 자</a:t>
            </a:r>
            <a:endParaRPr kumimoji="1" lang="en-US" altLang="ko-KR" sz="1000" dirty="0" smtClean="0">
              <a:latin typeface="Arial" pitchFamily="34" charset="0"/>
              <a:ea typeface="돋움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       - </a:t>
            </a:r>
            <a:r>
              <a:rPr kumimoji="1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해외 여행에 결격 사유가 없는 자</a:t>
            </a:r>
            <a:endParaRPr kumimoji="1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돋움" pitchFamily="50" charset="-127"/>
            </a:endParaRPr>
          </a:p>
        </p:txBody>
      </p:sp>
      <p:cxnSp>
        <p:nvCxnSpPr>
          <p:cNvPr id="37" name="직선 연결선 36"/>
          <p:cNvCxnSpPr/>
          <p:nvPr/>
        </p:nvCxnSpPr>
        <p:spPr>
          <a:xfrm>
            <a:off x="9129" y="251520"/>
            <a:ext cx="720000" cy="0"/>
          </a:xfrm>
          <a:prstGeom prst="line">
            <a:avLst/>
          </a:prstGeom>
          <a:ln w="28575">
            <a:solidFill>
              <a:srgbClr val="C500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92696" y="107504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595959"/>
                </a:solidFill>
              </a:rPr>
              <a:t>모집분야</a:t>
            </a:r>
            <a:endParaRPr lang="ko-KR" altLang="en-US" sz="1200" b="1" dirty="0">
              <a:solidFill>
                <a:srgbClr val="595959"/>
              </a:solidFill>
            </a:endParaRPr>
          </a:p>
        </p:txBody>
      </p:sp>
      <p:cxnSp>
        <p:nvCxnSpPr>
          <p:cNvPr id="39" name="직선 연결선 38"/>
          <p:cNvCxnSpPr/>
          <p:nvPr/>
        </p:nvCxnSpPr>
        <p:spPr>
          <a:xfrm>
            <a:off x="9129" y="4499992"/>
            <a:ext cx="720000" cy="0"/>
          </a:xfrm>
          <a:prstGeom prst="line">
            <a:avLst/>
          </a:prstGeom>
          <a:ln w="28575">
            <a:solidFill>
              <a:srgbClr val="C500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92696" y="4355976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595959"/>
                </a:solidFill>
              </a:rPr>
              <a:t>지원자격</a:t>
            </a:r>
            <a:endParaRPr lang="ko-KR" altLang="en-US" sz="1200" b="1" dirty="0">
              <a:solidFill>
                <a:srgbClr val="595959"/>
              </a:solidFill>
            </a:endParaRPr>
          </a:p>
        </p:txBody>
      </p:sp>
      <p:sp>
        <p:nvSpPr>
          <p:cNvPr id="1028" name="Text Box 762"/>
          <p:cNvSpPr txBox="1">
            <a:spLocks noChangeArrowheads="1"/>
          </p:cNvSpPr>
          <p:nvPr/>
        </p:nvSpPr>
        <p:spPr bwMode="auto">
          <a:xfrm>
            <a:off x="260648" y="6455241"/>
            <a:ext cx="5614987" cy="854075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vert="horz" wrap="none" lIns="91436" tIns="45718" rIns="91436" bIns="45718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1)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서류접수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: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당사 채용홈페이지 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(http://recruit.lgchem.co.kr)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內 해당 채용공고 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On-line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지원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/>
            </a:r>
            <a:b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</a:b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2)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제출서류 </a:t>
            </a: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:</a:t>
            </a:r>
            <a:r>
              <a:rPr kumimoji="1" lang="en-US" altLang="ko-K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</a:t>
            </a:r>
            <a:r>
              <a:rPr kumimoji="1" lang="en-US" altLang="ko-K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On-Line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지원서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/>
            </a:r>
            <a:b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</a:b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                    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※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졸업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(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예정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)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증명서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,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성적증명서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,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공인어학성적표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,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기타 자격증 등은 </a:t>
            </a:r>
            <a:b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</a:b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                          면접 합격자에 한하여 추후 별도 제출합니다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.</a:t>
            </a:r>
            <a:b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</a:b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3)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접수기간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: </a:t>
            </a:r>
            <a:r>
              <a:rPr kumimoji="1" lang="en-US" altLang="ko-KR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2012. 9. 3(</a:t>
            </a:r>
            <a:r>
              <a:rPr kumimoji="1" lang="ko-KR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월</a:t>
            </a:r>
            <a:r>
              <a:rPr kumimoji="1" lang="en-US" altLang="ko-KR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) ~ 2012. 9. </a:t>
            </a:r>
            <a:r>
              <a:rPr kumimoji="1" lang="en-US" altLang="ko-KR" sz="1000" b="1" u="sng" dirty="0" smtClean="0">
                <a:latin typeface="Arial" pitchFamily="34" charset="0"/>
                <a:ea typeface="돋움" pitchFamily="50" charset="-127"/>
              </a:rPr>
              <a:t>19</a:t>
            </a:r>
            <a:r>
              <a:rPr kumimoji="1" lang="en-US" altLang="ko-KR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(</a:t>
            </a:r>
            <a:r>
              <a:rPr kumimoji="1" lang="ko-KR" altLang="en-US" sz="1000" b="1" u="sng" dirty="0" smtClean="0">
                <a:latin typeface="Arial" pitchFamily="34" charset="0"/>
                <a:ea typeface="돋움" pitchFamily="50" charset="-127"/>
              </a:rPr>
              <a:t>수</a:t>
            </a:r>
            <a:r>
              <a:rPr kumimoji="1" lang="en-US" altLang="ko-KR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)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(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최종 마감일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오후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2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시까지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지원 가능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)</a:t>
            </a:r>
            <a:endParaRPr kumimoji="1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29" name="Text Box 764"/>
          <p:cNvSpPr txBox="1">
            <a:spLocks noChangeArrowheads="1"/>
          </p:cNvSpPr>
          <p:nvPr/>
        </p:nvSpPr>
        <p:spPr bwMode="auto">
          <a:xfrm>
            <a:off x="235049" y="7452320"/>
            <a:ext cx="5210073" cy="1631212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vert="horz" wrap="none" lIns="91436" tIns="45718" rIns="91436" bIns="45718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1) 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On-Line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접수만 가능합니다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. (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우편접수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, e-mail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접수 및 방문접수는 받지 않습니다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.)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2)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국가보훈대상자는 관련법규에 의거 우대합니다</a:t>
            </a: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. </a:t>
            </a:r>
            <a:endParaRPr kumimoji="1" lang="en-US" altLang="ko-K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돋움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 </a:t>
            </a: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     3) </a:t>
            </a:r>
            <a:r>
              <a:rPr kumimoji="1" lang="ko-KR" altLang="en-US" sz="1000" smtClean="0">
                <a:latin typeface="Arial" pitchFamily="34" charset="0"/>
                <a:ea typeface="돋움" pitchFamily="50" charset="-127"/>
              </a:rPr>
              <a:t>저소득청 대상자</a:t>
            </a: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(</a:t>
            </a:r>
            <a:r>
              <a:rPr kumimoji="1" lang="ko-KR" altLang="en-US" sz="1000" smtClean="0">
                <a:latin typeface="Arial" pitchFamily="34" charset="0"/>
                <a:ea typeface="돋움" pitchFamily="50" charset="-127"/>
              </a:rPr>
              <a:t>기초생활수급자 및 차상위계층</a:t>
            </a: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)</a:t>
            </a:r>
            <a:r>
              <a:rPr kumimoji="1" lang="ko-KR" altLang="en-US" sz="1000" smtClean="0">
                <a:latin typeface="Arial" pitchFamily="34" charset="0"/>
                <a:ea typeface="돋움" pitchFamily="50" charset="-127"/>
              </a:rPr>
              <a:t>는 우대합니다</a:t>
            </a: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.</a:t>
            </a:r>
            <a:endParaRPr kumimoji="1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돋움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</a:t>
            </a: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4)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제출서류는 반환하지 않습니다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.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</a:t>
            </a: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5)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허위기재 사실이 발견될 시에는 즉시 불합격 혹은 입사 취소합니다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. 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</a:t>
            </a: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6)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각 전형결과 및 최종합격 통보는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e-mail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및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Mobile Phone SMS(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문자서비스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)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로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    할 예정이오니 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E-mail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주소 및 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Mobile Phone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번호를 정확히 기재하시기 바랍니다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.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</a:t>
            </a: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7)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기타 문의사항 발생 시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   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-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채용문의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: </a:t>
            </a:r>
            <a:r>
              <a:rPr kumimoji="1" lang="en-US" altLang="ko-KR" sz="1000" dirty="0" smtClean="0">
                <a:latin typeface="Arial" pitchFamily="34" charset="0"/>
                <a:ea typeface="돋움" pitchFamily="50" charset="-127"/>
              </a:rPr>
              <a:t>sjleeemail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@lgchem.com, </a:t>
            </a: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042-870-6793 </a:t>
            </a:r>
            <a:endParaRPr kumimoji="1" lang="en-US" altLang="ko-K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돋움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 </a:t>
            </a: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         - </a:t>
            </a:r>
            <a:r>
              <a:rPr kumimoji="1" lang="ko-KR" altLang="en-US" sz="1000" smtClean="0">
                <a:latin typeface="Arial" pitchFamily="34" charset="0"/>
                <a:ea typeface="돋움" pitchFamily="50" charset="-127"/>
              </a:rPr>
              <a:t>지원서 수정 및 오류발생 문의 </a:t>
            </a: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: kawaii@lgchem.com, 02-3773-3116</a:t>
            </a:r>
            <a:endParaRPr kumimoji="1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돋움" pitchFamily="50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988840" y="-36512"/>
            <a:ext cx="5544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㈜</a:t>
            </a:r>
            <a:r>
              <a:rPr lang="en-US" altLang="ko-KR" sz="1200" b="1" dirty="0" smtClean="0"/>
              <a:t>LG</a:t>
            </a:r>
            <a:r>
              <a:rPr lang="ko-KR" altLang="en-US" sz="1200" b="1" dirty="0" smtClean="0"/>
              <a:t>화학 석</a:t>
            </a:r>
            <a:r>
              <a:rPr lang="en-US" altLang="ko-KR" sz="1200" b="1" dirty="0" smtClean="0"/>
              <a:t>/</a:t>
            </a:r>
            <a:r>
              <a:rPr lang="ko-KR" altLang="en-US" sz="1200" b="1" dirty="0" smtClean="0"/>
              <a:t>박사 연구원 공채 모집</a:t>
            </a:r>
            <a:endParaRPr lang="ko-KR" alt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9129" y="5368280"/>
            <a:ext cx="720000" cy="0"/>
          </a:xfrm>
          <a:prstGeom prst="line">
            <a:avLst/>
          </a:prstGeom>
          <a:ln w="28575">
            <a:solidFill>
              <a:srgbClr val="C500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92696" y="5220072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595959"/>
                </a:solidFill>
              </a:rPr>
              <a:t>전형일정</a:t>
            </a:r>
            <a:endParaRPr lang="ko-KR" altLang="en-US" sz="1200" b="1" dirty="0">
              <a:solidFill>
                <a:srgbClr val="595959"/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620688" y="5524515"/>
            <a:ext cx="720000" cy="540000"/>
          </a:xfrm>
          <a:prstGeom prst="roundRect">
            <a:avLst/>
          </a:prstGeom>
          <a:noFill/>
          <a:ln w="28575">
            <a:solidFill>
              <a:srgbClr val="BF00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2708920" y="5524515"/>
            <a:ext cx="720000" cy="540000"/>
          </a:xfrm>
          <a:prstGeom prst="roundRect">
            <a:avLst/>
          </a:prstGeom>
          <a:noFill/>
          <a:ln w="28575">
            <a:solidFill>
              <a:srgbClr val="BF00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3789040" y="5524515"/>
            <a:ext cx="720000" cy="540000"/>
          </a:xfrm>
          <a:prstGeom prst="roundRect">
            <a:avLst/>
          </a:prstGeom>
          <a:noFill/>
          <a:ln w="28575">
            <a:solidFill>
              <a:srgbClr val="BF00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4784452" y="5524515"/>
            <a:ext cx="720000" cy="540000"/>
          </a:xfrm>
          <a:prstGeom prst="roundRect">
            <a:avLst/>
          </a:prstGeom>
          <a:noFill/>
          <a:ln w="28575">
            <a:solidFill>
              <a:srgbClr val="BF00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620688" y="5665704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smtClean="0">
                <a:solidFill>
                  <a:srgbClr val="595959"/>
                </a:solidFill>
              </a:rPr>
              <a:t>입사지원</a:t>
            </a:r>
            <a:endParaRPr lang="ko-KR" altLang="en-US" sz="1000" b="1" dirty="0">
              <a:solidFill>
                <a:srgbClr val="595959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17428" y="5676737"/>
            <a:ext cx="711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smtClean="0">
                <a:solidFill>
                  <a:srgbClr val="595959"/>
                </a:solidFill>
              </a:rPr>
              <a:t>1</a:t>
            </a:r>
            <a:r>
              <a:rPr lang="ko-KR" altLang="en-US" sz="1000" b="1" smtClean="0">
                <a:solidFill>
                  <a:srgbClr val="595959"/>
                </a:solidFill>
              </a:rPr>
              <a:t>차 면접</a:t>
            </a:r>
            <a:endParaRPr lang="ko-KR" altLang="en-US" sz="1000" b="1" dirty="0">
              <a:solidFill>
                <a:srgbClr val="595959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61048" y="5678404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smtClean="0">
                <a:solidFill>
                  <a:srgbClr val="595959"/>
                </a:solidFill>
              </a:rPr>
              <a:t>임원면접</a:t>
            </a:r>
            <a:endParaRPr lang="ko-KR" altLang="en-US" sz="1000" b="1" dirty="0">
              <a:solidFill>
                <a:srgbClr val="595959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72186" y="5612050"/>
            <a:ext cx="982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spc="-110" dirty="0" smtClean="0">
                <a:solidFill>
                  <a:srgbClr val="595959"/>
                </a:solidFill>
              </a:rPr>
              <a:t>산학장학금 </a:t>
            </a:r>
            <a:endParaRPr lang="en-US" altLang="ko-KR" sz="1000" b="1" spc="-110" dirty="0" smtClean="0">
              <a:solidFill>
                <a:srgbClr val="595959"/>
              </a:solidFill>
            </a:endParaRPr>
          </a:p>
          <a:p>
            <a:pPr algn="ctr"/>
            <a:r>
              <a:rPr lang="ko-KR" altLang="en-US" sz="1000" b="1" spc="-110" dirty="0" smtClean="0">
                <a:solidFill>
                  <a:srgbClr val="595959"/>
                </a:solidFill>
              </a:rPr>
              <a:t>지원</a:t>
            </a:r>
            <a:endParaRPr lang="en-US" altLang="ko-KR" sz="1000" b="1" spc="-110" dirty="0" smtClean="0">
              <a:solidFill>
                <a:srgbClr val="595959"/>
              </a:solidFill>
            </a:endParaRPr>
          </a:p>
        </p:txBody>
      </p:sp>
      <p:sp>
        <p:nvSpPr>
          <p:cNvPr id="18" name="오각형 17"/>
          <p:cNvSpPr/>
          <p:nvPr/>
        </p:nvSpPr>
        <p:spPr>
          <a:xfrm>
            <a:off x="442764" y="6156176"/>
            <a:ext cx="6120000" cy="216024"/>
          </a:xfrm>
          <a:prstGeom prst="homePlate">
            <a:avLst/>
          </a:prstGeom>
          <a:solidFill>
            <a:srgbClr val="59595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652358" y="6125979"/>
            <a:ext cx="7793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smtClean="0">
                <a:solidFill>
                  <a:schemeClr val="bg1"/>
                </a:solidFill>
              </a:rPr>
              <a:t>9</a:t>
            </a:r>
            <a:r>
              <a:rPr lang="ko-KR" altLang="en-US" sz="1000" b="1" smtClean="0">
                <a:solidFill>
                  <a:schemeClr val="bg1"/>
                </a:solidFill>
              </a:rPr>
              <a:t>월 중순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56545" y="6125979"/>
            <a:ext cx="7793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chemeClr val="bg1"/>
                </a:solidFill>
              </a:rPr>
              <a:t>10</a:t>
            </a:r>
            <a:r>
              <a:rPr lang="ko-KR" altLang="en-US" sz="1000" b="1" dirty="0" smtClean="0">
                <a:solidFill>
                  <a:schemeClr val="bg1"/>
                </a:solidFill>
              </a:rPr>
              <a:t>월 말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89040" y="6125979"/>
            <a:ext cx="7793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smtClean="0">
                <a:solidFill>
                  <a:schemeClr val="bg1"/>
                </a:solidFill>
              </a:rPr>
              <a:t>11</a:t>
            </a:r>
            <a:r>
              <a:rPr lang="ko-KR" altLang="en-US" sz="1000" b="1" smtClean="0">
                <a:solidFill>
                  <a:schemeClr val="bg1"/>
                </a:solidFill>
              </a:rPr>
              <a:t>월 중순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69160" y="6125979"/>
            <a:ext cx="14274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smtClean="0">
                <a:solidFill>
                  <a:schemeClr val="bg1"/>
                </a:solidFill>
              </a:rPr>
              <a:t>12</a:t>
            </a:r>
            <a:r>
              <a:rPr lang="ko-KR" altLang="en-US" sz="1000" b="1" dirty="0" smtClean="0">
                <a:solidFill>
                  <a:schemeClr val="bg1"/>
                </a:solidFill>
              </a:rPr>
              <a:t>월말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cxnSp>
        <p:nvCxnSpPr>
          <p:cNvPr id="28" name="직선 연결선 27"/>
          <p:cNvCxnSpPr/>
          <p:nvPr/>
        </p:nvCxnSpPr>
        <p:spPr>
          <a:xfrm>
            <a:off x="9129" y="6492329"/>
            <a:ext cx="720000" cy="0"/>
          </a:xfrm>
          <a:prstGeom prst="line">
            <a:avLst/>
          </a:prstGeom>
          <a:ln w="28575">
            <a:solidFill>
              <a:srgbClr val="C500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92696" y="6344121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595959"/>
                </a:solidFill>
              </a:rPr>
              <a:t>지원방법</a:t>
            </a:r>
            <a:endParaRPr lang="ko-KR" altLang="en-US" sz="1200" b="1" dirty="0">
              <a:solidFill>
                <a:srgbClr val="595959"/>
              </a:solidFill>
            </a:endParaRPr>
          </a:p>
        </p:txBody>
      </p:sp>
      <p:cxnSp>
        <p:nvCxnSpPr>
          <p:cNvPr id="30" name="직선 연결선 29"/>
          <p:cNvCxnSpPr/>
          <p:nvPr/>
        </p:nvCxnSpPr>
        <p:spPr>
          <a:xfrm>
            <a:off x="9129" y="7528520"/>
            <a:ext cx="720000" cy="0"/>
          </a:xfrm>
          <a:prstGeom prst="line">
            <a:avLst/>
          </a:prstGeom>
          <a:ln w="28575">
            <a:solidFill>
              <a:srgbClr val="C500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92696" y="7380312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smtClean="0">
                <a:solidFill>
                  <a:srgbClr val="595959"/>
                </a:solidFill>
              </a:rPr>
              <a:t>기타사항</a:t>
            </a:r>
            <a:endParaRPr lang="ko-KR" altLang="en-US" sz="1200" b="1" dirty="0">
              <a:solidFill>
                <a:srgbClr val="595959"/>
              </a:solidFill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1654200" y="5524515"/>
            <a:ext cx="720000" cy="540000"/>
          </a:xfrm>
          <a:prstGeom prst="roundRect">
            <a:avLst/>
          </a:prstGeom>
          <a:noFill/>
          <a:ln w="28575">
            <a:solidFill>
              <a:srgbClr val="BF00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1660550" y="5585490"/>
            <a:ext cx="713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 smtClean="0">
                <a:solidFill>
                  <a:srgbClr val="595959"/>
                </a:solidFill>
              </a:rPr>
              <a:t>LG Way</a:t>
            </a:r>
          </a:p>
          <a:p>
            <a:pPr algn="ctr"/>
            <a:r>
              <a:rPr lang="en-US" altLang="ko-KR" sz="1000" b="1" dirty="0" smtClean="0">
                <a:solidFill>
                  <a:srgbClr val="595959"/>
                </a:solidFill>
              </a:rPr>
              <a:t>FIT TEST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13508" y="6125979"/>
            <a:ext cx="7793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smtClean="0">
                <a:solidFill>
                  <a:schemeClr val="bg1"/>
                </a:solidFill>
              </a:rPr>
              <a:t>10</a:t>
            </a:r>
            <a:r>
              <a:rPr lang="ko-KR" altLang="en-US" sz="1000" b="1" smtClean="0">
                <a:solidFill>
                  <a:schemeClr val="bg1"/>
                </a:solidFill>
              </a:rPr>
              <a:t>월 초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cxnSp>
        <p:nvCxnSpPr>
          <p:cNvPr id="37" name="직선 연결선 36"/>
          <p:cNvCxnSpPr/>
          <p:nvPr/>
        </p:nvCxnSpPr>
        <p:spPr>
          <a:xfrm>
            <a:off x="9129" y="251520"/>
            <a:ext cx="720000" cy="0"/>
          </a:xfrm>
          <a:prstGeom prst="line">
            <a:avLst/>
          </a:prstGeom>
          <a:ln w="28575">
            <a:solidFill>
              <a:srgbClr val="C500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92696" y="107504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595959"/>
                </a:solidFill>
              </a:rPr>
              <a:t>모집분야</a:t>
            </a:r>
            <a:endParaRPr lang="ko-KR" altLang="en-US" sz="1200" b="1" dirty="0">
              <a:solidFill>
                <a:srgbClr val="595959"/>
              </a:solidFill>
            </a:endParaRPr>
          </a:p>
        </p:txBody>
      </p:sp>
      <p:cxnSp>
        <p:nvCxnSpPr>
          <p:cNvPr id="39" name="직선 연결선 38"/>
          <p:cNvCxnSpPr/>
          <p:nvPr/>
        </p:nvCxnSpPr>
        <p:spPr>
          <a:xfrm>
            <a:off x="9129" y="4504184"/>
            <a:ext cx="720000" cy="0"/>
          </a:xfrm>
          <a:prstGeom prst="line">
            <a:avLst/>
          </a:prstGeom>
          <a:ln w="28575">
            <a:solidFill>
              <a:srgbClr val="C500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92696" y="4355976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595959"/>
                </a:solidFill>
              </a:rPr>
              <a:t>지원자격</a:t>
            </a:r>
            <a:endParaRPr lang="ko-KR" altLang="en-US" sz="1200" b="1" dirty="0">
              <a:solidFill>
                <a:srgbClr val="595959"/>
              </a:solidFill>
            </a:endParaRPr>
          </a:p>
        </p:txBody>
      </p:sp>
      <p:sp>
        <p:nvSpPr>
          <p:cNvPr id="1028" name="Text Box 762"/>
          <p:cNvSpPr txBox="1">
            <a:spLocks noChangeArrowheads="1"/>
          </p:cNvSpPr>
          <p:nvPr/>
        </p:nvSpPr>
        <p:spPr bwMode="auto">
          <a:xfrm>
            <a:off x="260648" y="6560145"/>
            <a:ext cx="5614987" cy="854075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vert="horz" wrap="none" lIns="91436" tIns="45718" rIns="91436" bIns="45718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1)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서류접수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: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당사 채용홈페이지 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(http://recruit.lgchem.co.kr)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內 해당 채용공고 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On-line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지원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/>
            </a:r>
            <a:b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</a:b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2)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제출서류 </a:t>
            </a: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:</a:t>
            </a:r>
            <a:r>
              <a:rPr kumimoji="1" lang="en-US" altLang="ko-K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</a:t>
            </a:r>
            <a:r>
              <a:rPr kumimoji="1" lang="en-US" altLang="ko-K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On-Line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지원서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/>
            </a:r>
            <a:b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</a:b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                    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※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졸업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(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예정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)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증명서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,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성적증명서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,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공인어학성적표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,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기타 자격증 등은 </a:t>
            </a:r>
            <a:b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</a:b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                          면접 합격자에 한하여 추후 별도 제출합니다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.</a:t>
            </a:r>
            <a:b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</a:b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3)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접수기간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: </a:t>
            </a:r>
            <a:r>
              <a:rPr kumimoji="1" lang="en-US" altLang="ko-KR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2012. 9. 3(</a:t>
            </a:r>
            <a:r>
              <a:rPr kumimoji="1" lang="ko-KR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월</a:t>
            </a:r>
            <a:r>
              <a:rPr kumimoji="1" lang="en-US" altLang="ko-KR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) ~ 2012. 9. </a:t>
            </a:r>
            <a:r>
              <a:rPr kumimoji="1" lang="en-US" altLang="ko-KR" sz="1000" b="1" u="sng" dirty="0" smtClean="0">
                <a:latin typeface="Arial" pitchFamily="34" charset="0"/>
                <a:ea typeface="돋움" pitchFamily="50" charset="-127"/>
              </a:rPr>
              <a:t>19</a:t>
            </a:r>
            <a:r>
              <a:rPr kumimoji="1" lang="en-US" altLang="ko-KR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(</a:t>
            </a:r>
            <a:r>
              <a:rPr kumimoji="1" lang="ko-KR" altLang="en-US" sz="1000" b="1" u="sng" dirty="0" smtClean="0">
                <a:latin typeface="Arial" pitchFamily="34" charset="0"/>
                <a:ea typeface="돋움" pitchFamily="50" charset="-127"/>
              </a:rPr>
              <a:t>수</a:t>
            </a:r>
            <a:r>
              <a:rPr kumimoji="1" lang="en-US" altLang="ko-KR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)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(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최종 마감일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오후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2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시까지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지원 가능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)</a:t>
            </a:r>
            <a:endParaRPr kumimoji="1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050" name="Text Box 963"/>
          <p:cNvSpPr txBox="1">
            <a:spLocks noChangeArrowheads="1"/>
          </p:cNvSpPr>
          <p:nvPr/>
        </p:nvSpPr>
        <p:spPr bwMode="auto">
          <a:xfrm>
            <a:off x="332656" y="4584198"/>
            <a:ext cx="6102350" cy="707882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  </a:t>
            </a:r>
            <a:r>
              <a:rPr kumimoji="1" lang="en-US" altLang="ko-KR" sz="1000" dirty="0" smtClean="0">
                <a:latin typeface="Arial" pitchFamily="34" charset="0"/>
                <a:ea typeface="돋움" pitchFamily="50" charset="-127"/>
              </a:rPr>
              <a:t>-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2013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년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8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월 이후 석사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,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박사 학위 취득 예정자</a:t>
            </a:r>
            <a:endParaRPr kumimoji="1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돋움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  </a:t>
            </a:r>
            <a:r>
              <a:rPr kumimoji="1" lang="en-US" altLang="ko-KR" sz="1000" dirty="0" smtClean="0">
                <a:latin typeface="Arial" pitchFamily="34" charset="0"/>
                <a:ea typeface="돋움" pitchFamily="50" charset="-127"/>
              </a:rPr>
              <a:t>-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남자의 경우</a:t>
            </a:r>
            <a:r>
              <a:rPr kumimoji="1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병역을 </a:t>
            </a:r>
            <a:r>
              <a:rPr kumimoji="1" lang="ko-KR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필하였거나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면제된 자</a:t>
            </a:r>
            <a:endParaRPr kumimoji="1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돋움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  </a:t>
            </a:r>
            <a:r>
              <a:rPr kumimoji="1" lang="en-US" altLang="ko-KR" sz="1000" dirty="0" smtClean="0">
                <a:latin typeface="Arial" pitchFamily="34" charset="0"/>
                <a:ea typeface="돋움" pitchFamily="50" charset="-127"/>
              </a:rPr>
              <a:t>-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해외여행에 결격사유가 없는 자</a:t>
            </a:r>
            <a:r>
              <a:rPr kumimoji="1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  </a:t>
            </a:r>
            <a:r>
              <a:rPr kumimoji="1" lang="en-US" altLang="ko-KR" sz="1000" dirty="0" smtClean="0">
                <a:latin typeface="Arial" pitchFamily="34" charset="0"/>
                <a:ea typeface="돋움" pitchFamily="50" charset="-127"/>
              </a:rPr>
              <a:t>-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박사과정 및 석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/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박사 통합과정의 경우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Coursework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을 마친 자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(’13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년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1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월 기준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)</a:t>
            </a:r>
            <a:endParaRPr kumimoji="1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모서리가 둥근 직사각형 42"/>
          <p:cNvSpPr/>
          <p:nvPr/>
        </p:nvSpPr>
        <p:spPr>
          <a:xfrm>
            <a:off x="5805264" y="5508104"/>
            <a:ext cx="720000" cy="540000"/>
          </a:xfrm>
          <a:prstGeom prst="roundRect">
            <a:avLst/>
          </a:prstGeom>
          <a:noFill/>
          <a:ln w="28575">
            <a:solidFill>
              <a:srgbClr val="BF00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TextBox 43"/>
          <p:cNvSpPr txBox="1"/>
          <p:nvPr/>
        </p:nvSpPr>
        <p:spPr>
          <a:xfrm>
            <a:off x="5686648" y="5652120"/>
            <a:ext cx="9827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spc="-110" dirty="0" smtClean="0">
                <a:solidFill>
                  <a:srgbClr val="595959"/>
                </a:solidFill>
              </a:rPr>
              <a:t>신입입사</a:t>
            </a:r>
            <a:endParaRPr lang="en-US" altLang="ko-KR" sz="1000" b="1" spc="-110" dirty="0" smtClean="0">
              <a:solidFill>
                <a:srgbClr val="595959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817964" y="6125979"/>
            <a:ext cx="9234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>
                <a:solidFill>
                  <a:schemeClr val="bg1"/>
                </a:solidFill>
              </a:rPr>
              <a:t>졸업시점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88840" y="-36512"/>
            <a:ext cx="5544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㈜</a:t>
            </a:r>
            <a:r>
              <a:rPr lang="en-US" altLang="ko-KR" sz="1200" b="1" dirty="0" smtClean="0"/>
              <a:t>LG</a:t>
            </a:r>
            <a:r>
              <a:rPr lang="ko-KR" altLang="en-US" sz="1200" b="1" dirty="0" smtClean="0"/>
              <a:t>화학 석</a:t>
            </a:r>
            <a:r>
              <a:rPr lang="en-US" altLang="ko-KR" sz="1200" b="1" dirty="0" smtClean="0"/>
              <a:t>/</a:t>
            </a:r>
            <a:r>
              <a:rPr lang="ko-KR" altLang="en-US" sz="1200" b="1" dirty="0" smtClean="0"/>
              <a:t>박사 산학장학생 모집</a:t>
            </a:r>
            <a:endParaRPr lang="ko-KR" altLang="en-US" sz="1200" b="1" dirty="0"/>
          </a:p>
        </p:txBody>
      </p:sp>
      <p:graphicFrame>
        <p:nvGraphicFramePr>
          <p:cNvPr id="47" name="표 46"/>
          <p:cNvGraphicFramePr>
            <a:graphicFrameLocks noGrp="1"/>
          </p:cNvGraphicFramePr>
          <p:nvPr/>
        </p:nvGraphicFramePr>
        <p:xfrm>
          <a:off x="404665" y="395536"/>
          <a:ext cx="5976663" cy="3604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074"/>
                <a:gridCol w="720762"/>
                <a:gridCol w="2769673"/>
                <a:gridCol w="510203"/>
                <a:gridCol w="1311951"/>
              </a:tblGrid>
              <a:tr h="19202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연구부문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연구분야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smtClean="0">
                          <a:latin typeface="+mn-lt"/>
                          <a:ea typeface="돋움" pitchFamily="50" charset="-127"/>
                        </a:rPr>
                        <a:t>근무지</a:t>
                      </a:r>
                      <a:endParaRPr lang="ko-KR" altLang="en-US" sz="750" b="1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모집전공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CRD</a:t>
                      </a:r>
                    </a:p>
                    <a:p>
                      <a:pPr algn="ctr" latinLnBrk="1"/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(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법인 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R&amp;D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 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과제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)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Platform Tech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 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코팅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점착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,CFD, </a:t>
                      </a:r>
                      <a:r>
                        <a:rPr lang="ko-KR" altLang="en-US" sz="750" b="1" baseline="0" dirty="0" err="1" smtClean="0">
                          <a:latin typeface="+mn-lt"/>
                          <a:ea typeface="돋움" pitchFamily="50" charset="-127"/>
                        </a:rPr>
                        <a:t>유변물성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생산최적화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</a:p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                       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공정모델링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</a:t>
                      </a:r>
                      <a:r>
                        <a:rPr lang="en-US" altLang="ko-KR" sz="750" b="1" baseline="0" dirty="0" err="1" smtClean="0">
                          <a:latin typeface="+mn-lt"/>
                          <a:ea typeface="돋움" pitchFamily="50" charset="-127"/>
                        </a:rPr>
                        <a:t>Printing&amp;Patterning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촉매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분석</a:t>
                      </a:r>
                      <a:endParaRPr lang="en-US" altLang="ko-KR" sz="750" b="1" baseline="0" dirty="0" smtClean="0">
                        <a:latin typeface="+mn-lt"/>
                        <a:ea typeface="돋움" pitchFamily="50" charset="-127"/>
                      </a:endParaRPr>
                    </a:p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차세대 디스플레이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 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소재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err="1" smtClean="0">
                          <a:latin typeface="+mn-lt"/>
                          <a:ea typeface="돋움" pitchFamily="50" charset="-127"/>
                        </a:rPr>
                        <a:t>신재생에너지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(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태양전지소재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/ </a:t>
                      </a:r>
                    </a:p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연료전지소재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),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무기소재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,</a:t>
                      </a:r>
                      <a:r>
                        <a:rPr lang="ko-KR" altLang="en-US" sz="750" b="1" baseline="0" dirty="0" err="1" smtClean="0">
                          <a:latin typeface="+mn-lt"/>
                          <a:ea typeface="돋움" pitchFamily="50" charset="-127"/>
                        </a:rPr>
                        <a:t>고기능성</a:t>
                      </a:r>
                      <a:r>
                        <a:rPr lang="ko-KR" altLang="en-US" sz="750" b="1" baseline="0" dirty="0" smtClean="0">
                          <a:latin typeface="+mn-lt"/>
                          <a:ea typeface="돋움" pitchFamily="50" charset="-127"/>
                        </a:rPr>
                        <a:t> 소재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대전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l" latinLnBrk="1">
                        <a:buClr>
                          <a:srgbClr val="BF0043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 화학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화학공학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고분자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  </a:t>
                      </a:r>
                    </a:p>
                    <a:p>
                      <a:pPr algn="l" latinLnBrk="1">
                        <a:buClr>
                          <a:srgbClr val="BF0043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금속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신소재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재료공학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</a:p>
                    <a:p>
                      <a:pPr algn="l" latinLnBrk="1">
                        <a:buClr>
                          <a:srgbClr val="BF0043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물리학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생물공학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전기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/  </a:t>
                      </a:r>
                    </a:p>
                    <a:p>
                      <a:pPr algn="l" latinLnBrk="1">
                        <a:buClr>
                          <a:srgbClr val="BF0043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전자공학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기계공학 및 </a:t>
                      </a:r>
                      <a:endParaRPr lang="en-US" altLang="ko-KR" sz="750" b="1" dirty="0" smtClean="0">
                        <a:latin typeface="+mn-lt"/>
                        <a:ea typeface="돋움" pitchFamily="50" charset="-127"/>
                      </a:endParaRPr>
                    </a:p>
                    <a:p>
                      <a:pPr algn="l" latinLnBrk="1">
                        <a:buClr>
                          <a:srgbClr val="BF0043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기타 인접분야</a:t>
                      </a:r>
                      <a:endParaRPr lang="en-US" altLang="ko-KR" sz="750" b="1" dirty="0" smtClean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53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석유화학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R&amp;D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고부가가치 제품개발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(</a:t>
                      </a:r>
                      <a:r>
                        <a:rPr lang="ko-KR" altLang="en-US" sz="750" b="1" dirty="0" err="1" smtClean="0">
                          <a:latin typeface="+mn-lt"/>
                          <a:ea typeface="돋움" pitchFamily="50" charset="-127"/>
                        </a:rPr>
                        <a:t>메탈로센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 촉매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err="1" smtClean="0">
                          <a:latin typeface="+mn-lt"/>
                          <a:ea typeface="돋움" pitchFamily="50" charset="-127"/>
                        </a:rPr>
                        <a:t>고흡수성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 수지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</a:t>
                      </a:r>
                    </a:p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합성고무 등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)</a:t>
                      </a:r>
                    </a:p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친환경</a:t>
                      </a:r>
                      <a:r>
                        <a:rPr lang="ko-KR" altLang="en-US" sz="750" b="1" dirty="0" smtClean="0">
                          <a:latin typeface="맑은 고딕"/>
                          <a:ea typeface="맑은 고딕"/>
                        </a:rPr>
                        <a:t>∙</a:t>
                      </a:r>
                      <a:r>
                        <a:rPr lang="ko-KR" altLang="en-US" sz="750" b="1" dirty="0" err="1" smtClean="0">
                          <a:latin typeface="맑은 고딕"/>
                          <a:ea typeface="맑은 고딕"/>
                        </a:rPr>
                        <a:t>고기능성</a:t>
                      </a:r>
                      <a:r>
                        <a:rPr lang="ko-KR" altLang="en-US" sz="750" b="1" dirty="0" smtClean="0">
                          <a:latin typeface="맑은 고딕"/>
                          <a:ea typeface="맑은 고딕"/>
                        </a:rPr>
                        <a:t> 소재개발</a:t>
                      </a:r>
                      <a:r>
                        <a:rPr lang="en-US" altLang="ko-KR" sz="750" b="1" dirty="0" smtClean="0">
                          <a:latin typeface="맑은 고딕"/>
                          <a:ea typeface="맑은 고딕"/>
                        </a:rPr>
                        <a:t>(CNT,PPS,CO₂ </a:t>
                      </a:r>
                      <a:r>
                        <a:rPr lang="ko-KR" altLang="en-US" sz="750" b="1" dirty="0" smtClean="0">
                          <a:latin typeface="맑은 고딕"/>
                          <a:ea typeface="맑은 고딕"/>
                        </a:rPr>
                        <a:t>플라스틱</a:t>
                      </a:r>
                      <a:r>
                        <a:rPr lang="en-US" altLang="ko-KR" sz="750" b="1" baseline="0" dirty="0" smtClean="0"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ko-KR" altLang="en-US" sz="750" b="1" baseline="0" dirty="0" smtClean="0">
                          <a:latin typeface="맑은 고딕"/>
                          <a:ea typeface="맑은 고딕"/>
                        </a:rPr>
                        <a:t>등</a:t>
                      </a:r>
                      <a:r>
                        <a:rPr lang="en-US" altLang="ko-KR" sz="750" b="1" baseline="0" dirty="0" smtClean="0">
                          <a:latin typeface="맑은 고딕"/>
                          <a:ea typeface="맑은 고딕"/>
                        </a:rPr>
                        <a:t>)</a:t>
                      </a:r>
                    </a:p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신소재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∙</a:t>
                      </a:r>
                      <a:r>
                        <a:rPr lang="ko-KR" altLang="en-US" sz="750" b="1" dirty="0" err="1" smtClean="0">
                          <a:latin typeface="+mn-lt"/>
                          <a:ea typeface="돋움" pitchFamily="50" charset="-127"/>
                        </a:rPr>
                        <a:t>신촉매</a:t>
                      </a:r>
                      <a:r>
                        <a:rPr lang="ko-KR" altLang="en-US" sz="750" b="1" dirty="0" smtClean="0">
                          <a:latin typeface="맑은 고딕"/>
                          <a:ea typeface="맑은 고딕"/>
                        </a:rPr>
                        <a:t>∙</a:t>
                      </a:r>
                      <a:r>
                        <a:rPr lang="ko-KR" altLang="en-US" sz="750" b="1" dirty="0" err="1" smtClean="0">
                          <a:latin typeface="+mn-lt"/>
                          <a:ea typeface="돋움" pitchFamily="50" charset="-127"/>
                        </a:rPr>
                        <a:t>신공정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 개발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대전</a:t>
                      </a:r>
                      <a:endParaRPr lang="en-US" altLang="ko-KR" sz="750" b="1" dirty="0" smtClean="0">
                        <a:latin typeface="+mn-lt"/>
                        <a:ea typeface="돋움" pitchFamily="50" charset="-127"/>
                      </a:endParaRPr>
                    </a:p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여수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latinLnBrk="1">
                        <a:buClr>
                          <a:srgbClr val="BF0043"/>
                        </a:buClr>
                        <a:buFont typeface="Wingdings" pitchFamily="2" charset="2"/>
                        <a:buChar char="l"/>
                      </a:pPr>
                      <a:endParaRPr lang="ko-KR" altLang="en-US" sz="80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TS&amp;D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-87313"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ko-KR" altLang="en-US" sz="750" b="1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소재부문 </a:t>
                      </a:r>
                      <a:r>
                        <a:rPr lang="en-US" altLang="ko-KR" sz="750" b="1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: </a:t>
                      </a:r>
                      <a:r>
                        <a:rPr lang="en-US" altLang="ko-KR" sz="750" b="1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ABS,EP,SAP,PO,PVC</a:t>
                      </a:r>
                      <a:r>
                        <a:rPr lang="en-US" altLang="ko-KR" sz="750" b="1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dirty="0" err="1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탄소</a:t>
                      </a:r>
                      <a:r>
                        <a:rPr lang="ko-KR" altLang="en-US" sz="75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나노소재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합성</a:t>
                      </a:r>
                      <a:endParaRPr lang="en-US" altLang="ko-KR" sz="750" b="1" baseline="0" dirty="0" smtClean="0">
                        <a:solidFill>
                          <a:schemeClr val="tx1"/>
                        </a:solidFill>
                        <a:latin typeface="+mn-lt"/>
                        <a:ea typeface="돋움" pitchFamily="50" charset="-127"/>
                      </a:endParaRPr>
                    </a:p>
                    <a:p>
                      <a:pPr marL="87313" indent="-87313" algn="l" latinLnBrk="1">
                        <a:buClr>
                          <a:srgbClr val="595959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               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고무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사출성형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압출가공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고분자 </a:t>
                      </a:r>
                      <a:r>
                        <a:rPr lang="ko-KR" altLang="en-US" sz="75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유변학</a:t>
                      </a:r>
                      <a:endParaRPr lang="en-US" altLang="ko-KR" sz="750" b="1" baseline="0" dirty="0" smtClean="0">
                        <a:solidFill>
                          <a:schemeClr val="tx1"/>
                        </a:solidFill>
                        <a:latin typeface="+mn-lt"/>
                        <a:ea typeface="돋움" pitchFamily="50" charset="-127"/>
                      </a:endParaRPr>
                    </a:p>
                    <a:p>
                      <a:pPr marL="87313" indent="-87313"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응용기술 부문 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구조해석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최적화설계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신뢰성평가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</a:p>
                    <a:p>
                      <a:pPr marL="87313" indent="-87313" algn="l" latinLnBrk="1">
                        <a:buClr>
                          <a:srgbClr val="595959"/>
                        </a:buClr>
                        <a:buFont typeface="Wingdings" pitchFamily="2" charset="2"/>
                        <a:buNone/>
                      </a:pP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                      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사출성형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err="1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금형설계</a:t>
                      </a:r>
                      <a:r>
                        <a:rPr lang="en-US" altLang="ko-KR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750" b="1" baseline="0" dirty="0" smtClean="0">
                          <a:solidFill>
                            <a:schemeClr val="tx1"/>
                          </a:solidFill>
                          <a:latin typeface="+mn-lt"/>
                          <a:ea typeface="돋움" pitchFamily="50" charset="-127"/>
                        </a:rPr>
                        <a:t>전산유체역학</a:t>
                      </a:r>
                      <a:endParaRPr lang="en-US" altLang="ko-KR" sz="750" b="1" baseline="0" dirty="0" smtClean="0">
                        <a:solidFill>
                          <a:schemeClr val="tx1"/>
                        </a:solidFill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288032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전지</a:t>
                      </a:r>
                      <a:endParaRPr lang="en-US" altLang="ko-KR" sz="750" b="1" dirty="0" smtClean="0">
                        <a:latin typeface="+mn-lt"/>
                        <a:ea typeface="돋움" pitchFamily="50" charset="-127"/>
                      </a:endParaRPr>
                    </a:p>
                    <a:p>
                      <a:pPr algn="ctr" latinLnBrk="1"/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R&amp;D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50" b="1" dirty="0" smtClean="0">
                          <a:latin typeface="돋움" pitchFamily="50" charset="-127"/>
                          <a:ea typeface="돋움" pitchFamily="50" charset="-127"/>
                        </a:rPr>
                        <a:t>Battery 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endParaRPr lang="en-US" altLang="ko-KR" sz="750" b="1" baseline="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algn="ctr" latinLnBrk="1"/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연구소</a:t>
                      </a:r>
                      <a:endParaRPr lang="ko-KR" altLang="en-US" sz="75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소재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/</a:t>
                      </a:r>
                      <a:r>
                        <a:rPr lang="ko-KR" altLang="en-US" sz="750" b="1" dirty="0" smtClean="0">
                          <a:latin typeface="돋움" pitchFamily="50" charset="-127"/>
                          <a:ea typeface="돋움" pitchFamily="50" charset="-127"/>
                        </a:rPr>
                        <a:t>자동차</a:t>
                      </a:r>
                      <a:r>
                        <a:rPr lang="ko-KR" altLang="en-US" sz="750" b="1" dirty="0" smtClean="0">
                          <a:latin typeface="+mn-lt"/>
                          <a:ea typeface="+mn-ea"/>
                        </a:rPr>
                        <a:t>∙</a:t>
                      </a:r>
                      <a:r>
                        <a:rPr lang="ko-KR" altLang="en-US" sz="750" b="1" dirty="0" smtClean="0">
                          <a:latin typeface="돋움" pitchFamily="50" charset="-127"/>
                          <a:ea typeface="돋움" pitchFamily="50" charset="-127"/>
                        </a:rPr>
                        <a:t>소형전지 선행개발</a:t>
                      </a:r>
                      <a:r>
                        <a:rPr lang="en-US" altLang="ko-KR" sz="750" b="1" dirty="0" smtClean="0">
                          <a:latin typeface="돋움" pitchFamily="50" charset="-127"/>
                          <a:ea typeface="돋움" pitchFamily="50" charset="-127"/>
                        </a:rPr>
                        <a:t>/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전력저장</a:t>
                      </a:r>
                      <a:endParaRPr lang="ko-KR" altLang="en-US" sz="75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대전</a:t>
                      </a:r>
                      <a:endParaRPr lang="en-US" altLang="ko-KR" sz="750" b="1" dirty="0" smtClean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F0043"/>
                        </a:buClr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endParaRPr lang="en-US" altLang="ko-KR" sz="800" b="1" dirty="0" smtClean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돋움" pitchFamily="50" charset="-127"/>
                          <a:ea typeface="돋움" pitchFamily="50" charset="-127"/>
                        </a:rPr>
                        <a:t>소형전지 </a:t>
                      </a:r>
                      <a:endParaRPr lang="en-US" altLang="ko-KR" sz="750" b="1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algn="ctr" latinLnBrk="1"/>
                      <a:r>
                        <a:rPr lang="ko-KR" altLang="en-US" sz="750" b="1" dirty="0" smtClean="0">
                          <a:latin typeface="돋움" pitchFamily="50" charset="-127"/>
                          <a:ea typeface="돋움" pitchFamily="50" charset="-127"/>
                        </a:rPr>
                        <a:t>개발센터 </a:t>
                      </a:r>
                      <a:endParaRPr lang="ko-KR" altLang="en-US" sz="75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kumimoji="0" lang="ko-KR" altLang="en-US" sz="75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모바일</a:t>
                      </a:r>
                      <a:r>
                        <a:rPr kumimoji="0" lang="ko-KR" altLang="en-US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 </a:t>
                      </a: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IT(</a:t>
                      </a:r>
                      <a:r>
                        <a:rPr kumimoji="0" lang="ko-KR" altLang="en-US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노트북</a:t>
                      </a: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,</a:t>
                      </a:r>
                      <a:r>
                        <a:rPr kumimoji="0" lang="ko-KR" altLang="en-US" sz="75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스마트폰</a:t>
                      </a: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,Tablet),</a:t>
                      </a:r>
                      <a:r>
                        <a:rPr kumimoji="0" lang="ko-KR" altLang="en-US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전동공구</a:t>
                      </a: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,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  </a:t>
                      </a:r>
                      <a:r>
                        <a:rPr kumimoji="0" lang="ko-KR" altLang="en-US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전력저장</a:t>
                      </a: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(ESS,UPS), LEV(e-</a:t>
                      </a:r>
                      <a:r>
                        <a:rPr kumimoji="0" lang="en-US" altLang="ko-KR" sz="75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Bike,e</a:t>
                      </a: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-Scooter)</a:t>
                      </a:r>
                      <a:r>
                        <a:rPr kumimoji="0" lang="ko-KR" altLang="en-US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용 전지개발</a:t>
                      </a:r>
                      <a:endParaRPr kumimoji="0" lang="en-US" altLang="ko-KR" sz="75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돋움" pitchFamily="50" charset="-127"/>
                        <a:cs typeface="+mn-cs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80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돋움" pitchFamily="50" charset="-127"/>
                          <a:ea typeface="돋움" pitchFamily="50" charset="-127"/>
                        </a:rPr>
                        <a:t>자동차전지</a:t>
                      </a:r>
                      <a:endParaRPr lang="en-US" altLang="ko-KR" sz="750" b="1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algn="ctr" latinLnBrk="1"/>
                      <a:r>
                        <a:rPr lang="ko-KR" altLang="en-US" sz="750" b="1" dirty="0" smtClean="0">
                          <a:latin typeface="돋움" pitchFamily="50" charset="-127"/>
                          <a:ea typeface="돋움" pitchFamily="50" charset="-127"/>
                        </a:rPr>
                        <a:t>개발센터</a:t>
                      </a:r>
                      <a:endParaRPr lang="ko-KR" altLang="en-US" sz="75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kumimoji="0" lang="ko-KR" altLang="en-US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전기 자동차용 </a:t>
                      </a: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Cell/Pack </a:t>
                      </a:r>
                      <a:r>
                        <a:rPr kumimoji="0" lang="ko-KR" altLang="en-US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기구</a:t>
                      </a:r>
                      <a:r>
                        <a:rPr kumimoji="0" lang="en-US" altLang="ko-KR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/BMS</a:t>
                      </a:r>
                      <a:r>
                        <a:rPr kumimoji="0" lang="ko-KR" altLang="en-US" sz="7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돋움" pitchFamily="50" charset="-127"/>
                          <a:cs typeface="+mn-cs"/>
                        </a:rPr>
                        <a:t>회로개발</a:t>
                      </a: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8005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정보전자소재</a:t>
                      </a:r>
                      <a:endParaRPr lang="en-US" altLang="ko-KR" sz="750" b="1" dirty="0" smtClean="0">
                        <a:latin typeface="+mn-lt"/>
                        <a:ea typeface="돋움" pitchFamily="50" charset="-127"/>
                      </a:endParaRPr>
                    </a:p>
                    <a:p>
                      <a:pPr algn="ctr" latinLnBrk="1"/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R&amp;D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buClr>
                          <a:srgbClr val="595959"/>
                        </a:buClr>
                        <a:buFont typeface="Wingdings" pitchFamily="2" charset="2"/>
                        <a:buChar char="l"/>
                      </a:pPr>
                      <a:r>
                        <a:rPr lang="ko-KR" altLang="en-US" sz="750" b="1" dirty="0" smtClean="0">
                          <a:latin typeface="돋움" pitchFamily="50" charset="-127"/>
                          <a:ea typeface="돋움" pitchFamily="50" charset="-127"/>
                        </a:rPr>
                        <a:t>차세대 디스플레이 소재</a:t>
                      </a:r>
                      <a:r>
                        <a:rPr lang="en-US" altLang="ko-KR" sz="750" b="1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en-US" altLang="ko-KR" sz="750" b="1" dirty="0" err="1" smtClean="0">
                          <a:latin typeface="돋움" pitchFamily="50" charset="-127"/>
                          <a:ea typeface="돋움" pitchFamily="50" charset="-127"/>
                        </a:rPr>
                        <a:t>OLED,Flexible</a:t>
                      </a:r>
                      <a:r>
                        <a:rPr lang="en-US" altLang="ko-KR" sz="750" b="1" dirty="0" smtClean="0">
                          <a:latin typeface="돋움" pitchFamily="50" charset="-127"/>
                          <a:ea typeface="돋움" pitchFamily="50" charset="-127"/>
                        </a:rPr>
                        <a:t>)/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   </a:t>
                      </a:r>
                      <a:endParaRPr lang="en-US" altLang="ko-KR" sz="750" b="1" baseline="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차세대 </a:t>
                      </a: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Energy 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소재</a:t>
                      </a: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(2</a:t>
                      </a:r>
                      <a:r>
                        <a:rPr lang="ko-KR" altLang="en-US" sz="750" b="1" baseline="0" dirty="0" err="1" smtClean="0">
                          <a:latin typeface="돋움" pitchFamily="50" charset="-127"/>
                          <a:ea typeface="돋움" pitchFamily="50" charset="-127"/>
                        </a:rPr>
                        <a:t>차전지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 소재</a:t>
                      </a: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,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태양전지 소재</a:t>
                      </a: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)/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  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고기능 필름소재</a:t>
                      </a: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(Touch </a:t>
                      </a:r>
                      <a:r>
                        <a:rPr lang="ko-KR" altLang="en-US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소재</a:t>
                      </a: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)/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750" b="1" baseline="0" dirty="0" smtClean="0">
                          <a:latin typeface="돋움" pitchFamily="50" charset="-127"/>
                          <a:ea typeface="돋움" pitchFamily="50" charset="-127"/>
                        </a:rPr>
                        <a:t>  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LCD 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소재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(</a:t>
                      </a:r>
                      <a:r>
                        <a:rPr lang="ko-KR" altLang="en-US" sz="750" b="1" dirty="0" err="1" smtClean="0">
                          <a:latin typeface="+mn-lt"/>
                          <a:ea typeface="돋움" pitchFamily="50" charset="-127"/>
                        </a:rPr>
                        <a:t>편광판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,3D</a:t>
                      </a:r>
                      <a:r>
                        <a:rPr lang="en-US" altLang="ko-KR" sz="750" b="1" baseline="0" dirty="0" smtClean="0">
                          <a:latin typeface="+mn-lt"/>
                          <a:ea typeface="돋움" pitchFamily="50" charset="-127"/>
                        </a:rPr>
                        <a:t> FPR,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감광재</a:t>
                      </a:r>
                      <a:r>
                        <a:rPr lang="en-US" altLang="ko-KR" sz="750" b="1" dirty="0" smtClean="0">
                          <a:latin typeface="+mn-lt"/>
                          <a:ea typeface="돋움" pitchFamily="50" charset="-127"/>
                        </a:rPr>
                        <a:t>)</a:t>
                      </a:r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등</a:t>
                      </a:r>
                      <a:r>
                        <a:rPr lang="en-US" altLang="ko-KR" sz="750" b="1" dirty="0" smtClean="0"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endParaRPr lang="ko-KR" altLang="en-US" sz="75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50" b="1" dirty="0" smtClean="0">
                          <a:latin typeface="+mn-lt"/>
                          <a:ea typeface="돋움" pitchFamily="50" charset="-127"/>
                        </a:rPr>
                        <a:t>대전</a:t>
                      </a:r>
                      <a:endParaRPr lang="ko-KR" altLang="en-US" sz="750" b="1" dirty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latinLnBrk="1">
                        <a:buClr>
                          <a:srgbClr val="BF0043"/>
                        </a:buClr>
                        <a:buFont typeface="Wingdings" pitchFamily="2" charset="2"/>
                        <a:buChar char="l"/>
                      </a:pPr>
                      <a:endParaRPr lang="en-US" altLang="ko-KR" sz="800" b="1" dirty="0" smtClean="0">
                        <a:latin typeface="+mn-lt"/>
                        <a:ea typeface="돋움" pitchFamily="50" charset="-127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332656" y="3989402"/>
            <a:ext cx="576064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※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석유화학 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TS&amp;D(Technical Service &amp; Development)</a:t>
            </a:r>
          </a:p>
          <a:p>
            <a:r>
              <a:rPr lang="en-US" altLang="ko-KR" sz="75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- Technical Service(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기술영업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) </a:t>
            </a:r>
            <a:r>
              <a:rPr lang="en-US" altLang="ko-KR" sz="750" b="1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750" b="1" smtClean="0">
                <a:latin typeface="돋움" pitchFamily="50" charset="-127"/>
                <a:ea typeface="돋움" pitchFamily="50" charset="-127"/>
              </a:rPr>
              <a:t>고객에 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대한 기술 지원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및 교육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en-US" altLang="ko-KR" sz="750" b="1" dirty="0" err="1" smtClean="0">
                <a:latin typeface="돋움" pitchFamily="50" charset="-127"/>
                <a:ea typeface="돋움" pitchFamily="50" charset="-127"/>
              </a:rPr>
              <a:t>Claim&amp;Complaint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처리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 고객별 차별화된 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Solution 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활동</a:t>
            </a:r>
            <a:endParaRPr lang="en-US" altLang="ko-KR" sz="750" b="1" dirty="0" smtClean="0">
              <a:latin typeface="돋움" pitchFamily="50" charset="-127"/>
              <a:ea typeface="돋움" pitchFamily="50" charset="-127"/>
            </a:endParaRPr>
          </a:p>
          <a:p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 - Development(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개발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) : 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차별화된 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Premium 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제품 개발 및 용도 개발</a:t>
            </a:r>
            <a:r>
              <a:rPr lang="en-US" altLang="ko-KR" sz="750" b="1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750" b="1" dirty="0" smtClean="0">
                <a:latin typeface="돋움" pitchFamily="50" charset="-127"/>
                <a:ea typeface="돋움" pitchFamily="50" charset="-127"/>
              </a:rPr>
              <a:t>신시장 개척 활동</a:t>
            </a:r>
            <a:endParaRPr lang="ko-KR" altLang="en-US" sz="750" b="1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41" name="Text Box 764"/>
          <p:cNvSpPr txBox="1">
            <a:spLocks noChangeArrowheads="1"/>
          </p:cNvSpPr>
          <p:nvPr/>
        </p:nvSpPr>
        <p:spPr bwMode="auto">
          <a:xfrm>
            <a:off x="235049" y="7549300"/>
            <a:ext cx="5210073" cy="1631212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vert="horz" wrap="none" lIns="91436" tIns="45718" rIns="91436" bIns="45718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1) 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On-Line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접수만 가능합니다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. (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우편접수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, e-mail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접수 및 방문접수는 받지 않습니다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.)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2)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국가보훈대상자는 관련법규에 의거 우대합니다</a:t>
            </a: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. </a:t>
            </a:r>
            <a:endParaRPr kumimoji="1" lang="en-US" altLang="ko-K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돋움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 </a:t>
            </a: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     3) </a:t>
            </a:r>
            <a:r>
              <a:rPr kumimoji="1" lang="ko-KR" altLang="en-US" sz="1000" smtClean="0">
                <a:latin typeface="Arial" pitchFamily="34" charset="0"/>
                <a:ea typeface="돋움" pitchFamily="50" charset="-127"/>
              </a:rPr>
              <a:t>저소득청 대상자</a:t>
            </a: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(</a:t>
            </a:r>
            <a:r>
              <a:rPr kumimoji="1" lang="ko-KR" altLang="en-US" sz="1000" smtClean="0">
                <a:latin typeface="Arial" pitchFamily="34" charset="0"/>
                <a:ea typeface="돋움" pitchFamily="50" charset="-127"/>
              </a:rPr>
              <a:t>기초생활수급자 및 차상위계층</a:t>
            </a: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)</a:t>
            </a:r>
            <a:r>
              <a:rPr kumimoji="1" lang="ko-KR" altLang="en-US" sz="1000" smtClean="0">
                <a:latin typeface="Arial" pitchFamily="34" charset="0"/>
                <a:ea typeface="돋움" pitchFamily="50" charset="-127"/>
              </a:rPr>
              <a:t>는 우대합니다</a:t>
            </a: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.</a:t>
            </a:r>
            <a:endParaRPr kumimoji="1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돋움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</a:t>
            </a: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4)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제출서류는 반환하지 않습니다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.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</a:t>
            </a: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5)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허위기재 사실이 발견될 시에는 즉시 불합격 혹은 입사 취소합니다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. 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</a:t>
            </a: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6)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각 전형결과 및 최종합격 통보는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e-mail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및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Mobile Phone SMS(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문자서비스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)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로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    할 예정이오니 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E-mail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주소 및 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Mobile Phone </a:t>
            </a:r>
            <a:r>
              <a:rPr kumimoji="1" lang="ko-K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번호를 정확히 기재하시기 바랍니다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.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</a:t>
            </a: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7)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기타 문의사항 발생 시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         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- </a:t>
            </a:r>
            <a:r>
              <a:rPr kumimoji="1" 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채용문의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: </a:t>
            </a:r>
            <a:r>
              <a:rPr kumimoji="1" lang="en-US" altLang="ko-KR" sz="1000" dirty="0" smtClean="0">
                <a:latin typeface="Arial" pitchFamily="34" charset="0"/>
                <a:ea typeface="돋움" pitchFamily="50" charset="-127"/>
              </a:rPr>
              <a:t>sjleeemail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@lgchem.com, </a:t>
            </a:r>
            <a:r>
              <a:rPr kumimoji="1" lang="en-US" altLang="ko-K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돋움" pitchFamily="50" charset="-127"/>
              </a:rPr>
              <a:t>042-870-6793 </a:t>
            </a:r>
            <a:endParaRPr kumimoji="1" lang="en-US" altLang="ko-K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돋움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 </a:t>
            </a: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         - </a:t>
            </a:r>
            <a:r>
              <a:rPr kumimoji="1" lang="ko-KR" altLang="en-US" sz="1000" smtClean="0">
                <a:latin typeface="Arial" pitchFamily="34" charset="0"/>
                <a:ea typeface="돋움" pitchFamily="50" charset="-127"/>
              </a:rPr>
              <a:t>지원서 수정 및 오류발생 문의 </a:t>
            </a:r>
            <a:r>
              <a:rPr kumimoji="1" lang="en-US" altLang="ko-KR" sz="1000" smtClean="0">
                <a:latin typeface="Arial" pitchFamily="34" charset="0"/>
                <a:ea typeface="돋움" pitchFamily="50" charset="-127"/>
              </a:rPr>
              <a:t>: kawaii@lgchem.com, 02-3773-3116</a:t>
            </a:r>
            <a:endParaRPr kumimoji="1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돋움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1160</TotalTime>
  <Words>965</Words>
  <Application>Microsoft Office PowerPoint</Application>
  <PresentationFormat>화면 슬라이드 쇼(4:3)</PresentationFormat>
  <Paragraphs>172</Paragraphs>
  <Slides>2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슬라이드 1</vt:lpstr>
      <vt:lpstr>슬라이드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lg</dc:creator>
  <cp:lastModifiedBy>lg</cp:lastModifiedBy>
  <cp:revision>50</cp:revision>
  <dcterms:created xsi:type="dcterms:W3CDTF">2012-07-25T05:46:18Z</dcterms:created>
  <dcterms:modified xsi:type="dcterms:W3CDTF">2012-09-02T06:56:45Z</dcterms:modified>
</cp:coreProperties>
</file>