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0" r:id="rId3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758" y="86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2E0E-0140-49EF-8853-F1AE27EC07BB}" type="datetimeFigureOut">
              <a:rPr lang="ko-KR" altLang="en-US" smtClean="0"/>
              <a:t>2012-02-21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077DC-C0D9-4028-A684-03A61354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9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2E0E-0140-49EF-8853-F1AE27EC07BB}" type="datetimeFigureOut">
              <a:rPr lang="ko-KR" altLang="en-US" smtClean="0"/>
              <a:t>2012-02-21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077DC-C0D9-4028-A684-03A61354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953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2E0E-0140-49EF-8853-F1AE27EC07BB}" type="datetimeFigureOut">
              <a:rPr lang="ko-KR" altLang="en-US" smtClean="0"/>
              <a:t>2012-02-21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077DC-C0D9-4028-A684-03A61354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210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2E0E-0140-49EF-8853-F1AE27EC07BB}" type="datetimeFigureOut">
              <a:rPr lang="ko-KR" altLang="en-US" smtClean="0"/>
              <a:t>2012-02-21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077DC-C0D9-4028-A684-03A61354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156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2E0E-0140-49EF-8853-F1AE27EC07BB}" type="datetimeFigureOut">
              <a:rPr lang="ko-KR" altLang="en-US" smtClean="0"/>
              <a:t>2012-02-21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077DC-C0D9-4028-A684-03A61354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5795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2E0E-0140-49EF-8853-F1AE27EC07BB}" type="datetimeFigureOut">
              <a:rPr lang="ko-KR" altLang="en-US" smtClean="0"/>
              <a:t>2012-02-21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077DC-C0D9-4028-A684-03A61354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8820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2E0E-0140-49EF-8853-F1AE27EC07BB}" type="datetimeFigureOut">
              <a:rPr lang="ko-KR" altLang="en-US" smtClean="0"/>
              <a:t>2012-02-21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077DC-C0D9-4028-A684-03A61354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7790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2E0E-0140-49EF-8853-F1AE27EC07BB}" type="datetimeFigureOut">
              <a:rPr lang="ko-KR" altLang="en-US" smtClean="0"/>
              <a:t>2012-02-21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077DC-C0D9-4028-A684-03A61354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0130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2E0E-0140-49EF-8853-F1AE27EC07BB}" type="datetimeFigureOut">
              <a:rPr lang="ko-KR" altLang="en-US" smtClean="0"/>
              <a:t>2012-02-21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077DC-C0D9-4028-A684-03A61354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3075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2E0E-0140-49EF-8853-F1AE27EC07BB}" type="datetimeFigureOut">
              <a:rPr lang="ko-KR" altLang="en-US" smtClean="0"/>
              <a:t>2012-02-21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077DC-C0D9-4028-A684-03A61354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231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2E0E-0140-49EF-8853-F1AE27EC07BB}" type="datetimeFigureOut">
              <a:rPr lang="ko-KR" altLang="en-US" smtClean="0"/>
              <a:t>2012-02-21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077DC-C0D9-4028-A684-03A61354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8158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F2E0E-0140-49EF-8853-F1AE27EC07BB}" type="datetimeFigureOut">
              <a:rPr lang="ko-KR" altLang="en-US" smtClean="0"/>
              <a:t>2012-02-21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077DC-C0D9-4028-A684-03A61354E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30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>
            <a:off x="476672" y="3993529"/>
            <a:ext cx="5976664" cy="504000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238492" y="213420"/>
            <a:ext cx="5400837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900" b="1" smtClean="0">
                <a:latin typeface="+mn-ea"/>
              </a:rPr>
              <a:t>▣ </a:t>
            </a:r>
            <a:r>
              <a:rPr lang="en-US" altLang="ko-KR" sz="1900" b="1" smtClean="0">
                <a:latin typeface="+mn-ea"/>
              </a:rPr>
              <a:t>2012</a:t>
            </a:r>
            <a:r>
              <a:rPr lang="ko-KR" altLang="en-US" sz="1900" b="1" smtClean="0">
                <a:latin typeface="+mn-ea"/>
              </a:rPr>
              <a:t>년 플랜트 해외시공 연수사원 채용 안내</a:t>
            </a:r>
            <a:endParaRPr lang="ko-KR" altLang="en-US" sz="1900" b="1">
              <a:latin typeface="+mn-e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2656" y="3597796"/>
            <a:ext cx="1348446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500" b="1" smtClean="0">
                <a:latin typeface="+mn-ea"/>
              </a:rPr>
              <a:t> </a:t>
            </a:r>
            <a:r>
              <a:rPr lang="ko-KR" altLang="en-US" sz="1500" b="1" smtClean="0">
                <a:latin typeface="+mn-ea"/>
              </a:rPr>
              <a:t>■</a:t>
            </a:r>
            <a:r>
              <a:rPr lang="en-US" altLang="ko-KR" sz="1500" b="1" smtClean="0">
                <a:latin typeface="+mn-ea"/>
              </a:rPr>
              <a:t> </a:t>
            </a:r>
            <a:r>
              <a:rPr lang="ko-KR" altLang="en-US" sz="1500" b="1" smtClean="0">
                <a:latin typeface="+mn-ea"/>
              </a:rPr>
              <a:t>제도 소개</a:t>
            </a:r>
            <a:endParaRPr lang="ko-KR" altLang="en-US" sz="1500" b="1">
              <a:latin typeface="+mn-ea"/>
            </a:endParaRPr>
          </a:p>
        </p:txBody>
      </p:sp>
      <p:sp>
        <p:nvSpPr>
          <p:cNvPr id="30" name="아래쪽 화살표 29"/>
          <p:cNvSpPr/>
          <p:nvPr/>
        </p:nvSpPr>
        <p:spPr>
          <a:xfrm>
            <a:off x="1353552" y="5232810"/>
            <a:ext cx="1008000" cy="2808000"/>
          </a:xfrm>
          <a:prstGeom prst="downArrow">
            <a:avLst>
              <a:gd name="adj1" fmla="val 64322"/>
              <a:gd name="adj2" fmla="val 19371"/>
            </a:avLst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33"/>
          <p:cNvSpPr/>
          <p:nvPr/>
        </p:nvSpPr>
        <p:spPr>
          <a:xfrm>
            <a:off x="1655346" y="5342490"/>
            <a:ext cx="1224000" cy="468000"/>
          </a:xfrm>
          <a:prstGeom prst="roundRect">
            <a:avLst>
              <a:gd name="adj" fmla="val 145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ko-KR" altLang="en-US" sz="1250" b="1" smtClean="0">
                <a:solidFill>
                  <a:schemeClr val="tx1"/>
                </a:solidFill>
              </a:rPr>
              <a:t>연수사원 선발</a:t>
            </a:r>
            <a:endParaRPr lang="ko-KR" altLang="en-US" sz="1250" dirty="0">
              <a:solidFill>
                <a:schemeClr val="tx1"/>
              </a:solidFill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1655346" y="5977350"/>
            <a:ext cx="1224000" cy="468000"/>
          </a:xfrm>
          <a:prstGeom prst="roundRect">
            <a:avLst>
              <a:gd name="adj" fmla="val 1456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ko-KR" altLang="en-US" sz="1250" b="1" smtClean="0">
                <a:solidFill>
                  <a:schemeClr val="tx1"/>
                </a:solidFill>
              </a:rPr>
              <a:t>교 육</a:t>
            </a:r>
            <a:endParaRPr lang="ko-KR" altLang="en-US" sz="1250" dirty="0">
              <a:solidFill>
                <a:schemeClr val="tx1"/>
              </a:solidFill>
            </a:endParaRPr>
          </a:p>
        </p:txBody>
      </p:sp>
      <p:sp>
        <p:nvSpPr>
          <p:cNvPr id="39" name="모서리가 둥근 직사각형 38"/>
          <p:cNvSpPr/>
          <p:nvPr/>
        </p:nvSpPr>
        <p:spPr>
          <a:xfrm>
            <a:off x="1655346" y="6612210"/>
            <a:ext cx="1224000" cy="468000"/>
          </a:xfrm>
          <a:prstGeom prst="roundRect">
            <a:avLst>
              <a:gd name="adj" fmla="val 1456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ko-KR" altLang="en-US" sz="1250" b="1" smtClean="0">
                <a:solidFill>
                  <a:schemeClr val="tx1"/>
                </a:solidFill>
              </a:rPr>
              <a:t>해외 연수</a:t>
            </a:r>
            <a:endParaRPr lang="en-US" altLang="ko-KR" sz="1250" b="1" dirty="0" smtClean="0">
              <a:solidFill>
                <a:schemeClr val="tx1"/>
              </a:solidFill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1655346" y="7247070"/>
            <a:ext cx="1224000" cy="468000"/>
          </a:xfrm>
          <a:prstGeom prst="roundRect">
            <a:avLst>
              <a:gd name="adj" fmla="val 145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ko-KR" altLang="en-US" sz="1250" b="1" smtClean="0">
                <a:solidFill>
                  <a:schemeClr val="tx1"/>
                </a:solidFill>
              </a:rPr>
              <a:t>신입사원 선발</a:t>
            </a:r>
            <a:endParaRPr lang="en-US" altLang="ko-KR" sz="1250" b="1" dirty="0" smtClean="0">
              <a:solidFill>
                <a:schemeClr val="tx1"/>
              </a:solidFill>
            </a:endParaRPr>
          </a:p>
        </p:txBody>
      </p:sp>
      <p:sp>
        <p:nvSpPr>
          <p:cNvPr id="41" name="타원 40"/>
          <p:cNvSpPr/>
          <p:nvPr/>
        </p:nvSpPr>
        <p:spPr>
          <a:xfrm>
            <a:off x="568871" y="4167261"/>
            <a:ext cx="756000" cy="756000"/>
          </a:xfrm>
          <a:prstGeom prst="ellipse">
            <a:avLst/>
          </a:prstGeom>
          <a:solidFill>
            <a:schemeClr val="accent2">
              <a:lumMod val="20000"/>
              <a:lumOff val="80000"/>
              <a:alpha val="93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300" b="1" smtClean="0">
                <a:solidFill>
                  <a:schemeClr val="tx1"/>
                </a:solidFill>
                <a:latin typeface="+mj-ea"/>
                <a:ea typeface="+mj-ea"/>
              </a:rPr>
              <a:t>정 의</a:t>
            </a:r>
            <a:endParaRPr lang="ko-KR" altLang="en-US" sz="13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327051" y="4306255"/>
            <a:ext cx="4902304" cy="5078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10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□ 플랜트산업분야에 관심 있는 인재를 대상으로 해외 현장의 연수를 통해</a:t>
            </a:r>
            <a:endParaRPr lang="en-US" altLang="ko-KR" sz="110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신명조" pitchFamily="18" charset="-127"/>
            </a:endParaRPr>
          </a:p>
          <a:p>
            <a:pPr>
              <a:spcBef>
                <a:spcPts val="600"/>
              </a:spcBef>
            </a:pPr>
            <a:r>
              <a:rPr lang="en-US" altLang="ko-KR" sz="110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   </a:t>
            </a:r>
            <a:r>
              <a:rPr lang="ko-KR" altLang="en-US" sz="110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플랜트 해외시공을 담당할 인재를 채용 및 육성하는 제도입니다</a:t>
            </a:r>
            <a:r>
              <a:rPr lang="en-US" altLang="ko-KR" sz="110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.</a:t>
            </a:r>
            <a:endParaRPr lang="ko-KR" altLang="en-US" sz="1100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신명조" pitchFamily="18" charset="-127"/>
            </a:endParaRPr>
          </a:p>
        </p:txBody>
      </p:sp>
      <p:sp>
        <p:nvSpPr>
          <p:cNvPr id="43" name="타원 42"/>
          <p:cNvSpPr/>
          <p:nvPr/>
        </p:nvSpPr>
        <p:spPr>
          <a:xfrm>
            <a:off x="568871" y="5080490"/>
            <a:ext cx="756000" cy="756000"/>
          </a:xfrm>
          <a:prstGeom prst="ellipse">
            <a:avLst/>
          </a:prstGeom>
          <a:solidFill>
            <a:schemeClr val="accent2">
              <a:lumMod val="20000"/>
              <a:lumOff val="80000"/>
              <a:alpha val="93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300" b="1" smtClean="0">
                <a:solidFill>
                  <a:schemeClr val="tx1"/>
                </a:solidFill>
                <a:latin typeface="+mj-ea"/>
                <a:ea typeface="+mj-ea"/>
              </a:rPr>
              <a:t>운 영</a:t>
            </a:r>
            <a:endParaRPr lang="en-US" altLang="ko-KR" sz="1300" b="1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spcBef>
                <a:spcPts val="300"/>
              </a:spcBef>
            </a:pPr>
            <a:r>
              <a:rPr lang="en-US" altLang="ko-KR" sz="1300" b="1" smtClean="0">
                <a:solidFill>
                  <a:schemeClr val="tx1"/>
                </a:solidFill>
                <a:latin typeface="+mj-ea"/>
                <a:ea typeface="+mj-ea"/>
              </a:rPr>
              <a:t>Process</a:t>
            </a:r>
            <a:endParaRPr lang="ko-KR" altLang="en-US" sz="13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866271" y="5338176"/>
            <a:ext cx="373211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ko-KR" sz="1050" smtClean="0"/>
              <a:t>• 2012.  2</a:t>
            </a:r>
            <a:r>
              <a:rPr lang="ko-KR" altLang="en-US" sz="1050" smtClean="0"/>
              <a:t>월</a:t>
            </a:r>
            <a:r>
              <a:rPr lang="en-US" altLang="ko-KR" sz="1050" smtClean="0"/>
              <a:t> ~ 3</a:t>
            </a:r>
            <a:r>
              <a:rPr lang="ko-KR" altLang="en-US" sz="1050" smtClean="0"/>
              <a:t>월</a:t>
            </a:r>
            <a:r>
              <a:rPr lang="en-US" altLang="ko-KR" sz="1050" smtClean="0"/>
              <a:t> ( 4</a:t>
            </a:r>
            <a:r>
              <a:rPr lang="ko-KR" altLang="en-US" sz="1050" smtClean="0"/>
              <a:t>월중 입사 예정</a:t>
            </a:r>
            <a:r>
              <a:rPr lang="en-US" altLang="ko-KR" sz="1050" smtClean="0"/>
              <a:t>)</a:t>
            </a:r>
          </a:p>
          <a:p>
            <a:pPr>
              <a:lnSpc>
                <a:spcPts val="1500"/>
              </a:lnSpc>
            </a:pPr>
            <a:r>
              <a:rPr lang="en-US" altLang="ko-KR" sz="1050" smtClean="0"/>
              <a:t>• </a:t>
            </a:r>
            <a:r>
              <a:rPr lang="ko-KR" altLang="en-US" sz="1050" smtClean="0"/>
              <a:t>서류전형 → 종합직무능력검사 → 면접전형 → 신체검사</a:t>
            </a:r>
            <a:endParaRPr lang="ko-KR" altLang="en-US" sz="1050"/>
          </a:p>
        </p:txBody>
      </p:sp>
      <p:sp>
        <p:nvSpPr>
          <p:cNvPr id="45" name="TextBox 44"/>
          <p:cNvSpPr txBox="1"/>
          <p:nvPr/>
        </p:nvSpPr>
        <p:spPr>
          <a:xfrm>
            <a:off x="2867915" y="5969921"/>
            <a:ext cx="13276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ko-KR" sz="1050" smtClean="0"/>
              <a:t>• 2</a:t>
            </a:r>
            <a:r>
              <a:rPr lang="ko-KR" altLang="en-US" sz="1050" smtClean="0"/>
              <a:t>주 소요</a:t>
            </a:r>
            <a:endParaRPr lang="en-US" altLang="ko-KR" sz="1050" smtClean="0"/>
          </a:p>
          <a:p>
            <a:pPr>
              <a:lnSpc>
                <a:spcPts val="1500"/>
              </a:lnSpc>
            </a:pPr>
            <a:r>
              <a:rPr lang="en-US" altLang="ko-KR" sz="1050" smtClean="0"/>
              <a:t>• </a:t>
            </a:r>
            <a:r>
              <a:rPr lang="ko-KR" altLang="en-US" sz="1050" smtClean="0"/>
              <a:t>플랜트 기초 교육</a:t>
            </a:r>
            <a:endParaRPr lang="ko-KR" altLang="en-US" sz="1050"/>
          </a:p>
        </p:txBody>
      </p:sp>
      <p:sp>
        <p:nvSpPr>
          <p:cNvPr id="46" name="TextBox 45"/>
          <p:cNvSpPr txBox="1"/>
          <p:nvPr/>
        </p:nvSpPr>
        <p:spPr>
          <a:xfrm>
            <a:off x="2866271" y="6601666"/>
            <a:ext cx="25282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ko-KR" sz="1050" smtClean="0"/>
              <a:t>• 2012.  5</a:t>
            </a:r>
            <a:r>
              <a:rPr lang="ko-KR" altLang="en-US" sz="1050" smtClean="0"/>
              <a:t>월</a:t>
            </a:r>
            <a:r>
              <a:rPr lang="en-US" altLang="ko-KR" sz="1050" smtClean="0"/>
              <a:t> ~ 2013. 4</a:t>
            </a:r>
            <a:r>
              <a:rPr lang="ko-KR" altLang="en-US" sz="1050" smtClean="0"/>
              <a:t>월</a:t>
            </a:r>
            <a:r>
              <a:rPr lang="en-US" altLang="ko-KR" sz="1050" smtClean="0"/>
              <a:t> (</a:t>
            </a:r>
            <a:r>
              <a:rPr lang="ko-KR" altLang="en-US" sz="1050" smtClean="0"/>
              <a:t>약 </a:t>
            </a:r>
            <a:r>
              <a:rPr lang="en-US" altLang="ko-KR" sz="1050" smtClean="0"/>
              <a:t>1</a:t>
            </a:r>
            <a:r>
              <a:rPr lang="ko-KR" altLang="en-US" sz="1050" smtClean="0"/>
              <a:t>년 소요</a:t>
            </a:r>
            <a:r>
              <a:rPr lang="en-US" altLang="ko-KR" sz="1050" smtClean="0"/>
              <a:t>)</a:t>
            </a:r>
          </a:p>
          <a:p>
            <a:pPr>
              <a:lnSpc>
                <a:spcPts val="1500"/>
              </a:lnSpc>
            </a:pPr>
            <a:r>
              <a:rPr lang="en-US" altLang="ko-KR" sz="1050" smtClean="0"/>
              <a:t>• </a:t>
            </a:r>
            <a:r>
              <a:rPr lang="ko-KR" altLang="en-US" sz="1050" smtClean="0"/>
              <a:t>플랜트 해외현장 시공 업무</a:t>
            </a:r>
            <a:endParaRPr lang="ko-KR" altLang="en-US" sz="1050"/>
          </a:p>
        </p:txBody>
      </p:sp>
      <p:sp>
        <p:nvSpPr>
          <p:cNvPr id="47" name="TextBox 46"/>
          <p:cNvSpPr txBox="1"/>
          <p:nvPr/>
        </p:nvSpPr>
        <p:spPr>
          <a:xfrm>
            <a:off x="2870865" y="7233410"/>
            <a:ext cx="2914580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ko-KR" sz="1050" dirty="0" smtClean="0"/>
              <a:t>• 2013.  4</a:t>
            </a:r>
            <a:r>
              <a:rPr lang="ko-KR" altLang="en-US" sz="1050" dirty="0" smtClean="0"/>
              <a:t>월</a:t>
            </a:r>
            <a:r>
              <a:rPr lang="en-US" altLang="ko-KR" sz="1050" dirty="0" smtClean="0"/>
              <a:t> ~ 5</a:t>
            </a:r>
            <a:r>
              <a:rPr lang="ko-KR" altLang="en-US" sz="1050" dirty="0" smtClean="0"/>
              <a:t>월</a:t>
            </a:r>
            <a:endParaRPr lang="en-US" altLang="ko-KR" sz="1050" dirty="0" smtClean="0"/>
          </a:p>
          <a:p>
            <a:pPr>
              <a:lnSpc>
                <a:spcPts val="1500"/>
              </a:lnSpc>
            </a:pPr>
            <a:r>
              <a:rPr lang="en-US" altLang="ko-KR" sz="1050" dirty="0" smtClean="0"/>
              <a:t>• </a:t>
            </a:r>
            <a:r>
              <a:rPr lang="ko-KR" altLang="en-US" sz="1050" dirty="0" smtClean="0"/>
              <a:t>연수기간 평가 및 별도 최종 선발 절차 </a:t>
            </a:r>
            <a:r>
              <a:rPr lang="ko-KR" altLang="en-US" sz="1050" dirty="0" smtClean="0"/>
              <a:t>진행</a:t>
            </a:r>
            <a:endParaRPr lang="en-US" altLang="ko-KR" sz="1050" dirty="0" smtClean="0"/>
          </a:p>
          <a:p>
            <a:pPr>
              <a:lnSpc>
                <a:spcPts val="1500"/>
              </a:lnSpc>
            </a:pPr>
            <a:r>
              <a:rPr lang="en-US" altLang="ko-KR" sz="1050" dirty="0"/>
              <a:t>• </a:t>
            </a:r>
            <a:r>
              <a:rPr lang="ko-KR" altLang="en-US" sz="1050" dirty="0" smtClean="0"/>
              <a:t>결격자 제외</a:t>
            </a:r>
            <a:r>
              <a:rPr lang="en-US" altLang="ko-KR" sz="1050" dirty="0" smtClean="0"/>
              <a:t>, </a:t>
            </a:r>
            <a:r>
              <a:rPr lang="ko-KR" altLang="en-US" sz="1050" dirty="0" smtClean="0"/>
              <a:t>신입사원 선발 예정</a:t>
            </a:r>
            <a:r>
              <a:rPr lang="en-US" altLang="ko-KR" sz="1050" dirty="0" smtClean="0"/>
              <a:t>(</a:t>
            </a:r>
            <a:r>
              <a:rPr lang="ko-KR" altLang="en-US" sz="1050" dirty="0" smtClean="0"/>
              <a:t>최대</a:t>
            </a:r>
            <a:r>
              <a:rPr lang="en-US" altLang="ko-KR" sz="1050" dirty="0" smtClean="0"/>
              <a:t>80%)</a:t>
            </a:r>
            <a:endParaRPr lang="ko-KR" altLang="en-US" sz="1050" dirty="0"/>
          </a:p>
        </p:txBody>
      </p:sp>
      <p:sp>
        <p:nvSpPr>
          <p:cNvPr id="48" name="타원 47"/>
          <p:cNvSpPr/>
          <p:nvPr/>
        </p:nvSpPr>
        <p:spPr>
          <a:xfrm>
            <a:off x="663267" y="8123876"/>
            <a:ext cx="720000" cy="720000"/>
          </a:xfrm>
          <a:prstGeom prst="ellipse">
            <a:avLst/>
          </a:prstGeom>
          <a:solidFill>
            <a:schemeClr val="accent2">
              <a:lumMod val="20000"/>
              <a:lumOff val="80000"/>
              <a:alpha val="93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300" b="1" smtClean="0">
                <a:solidFill>
                  <a:schemeClr val="tx1"/>
                </a:solidFill>
                <a:latin typeface="+mj-ea"/>
                <a:ea typeface="+mj-ea"/>
              </a:rPr>
              <a:t>처 우</a:t>
            </a:r>
            <a:endParaRPr lang="ko-KR" altLang="en-US" sz="13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19146" y="8223939"/>
            <a:ext cx="4759636" cy="5078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□ 연</a:t>
            </a:r>
            <a:r>
              <a:rPr lang="ko-KR" altLang="en-US" sz="1100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봉</a:t>
            </a:r>
            <a:r>
              <a:rPr lang="ko-KR" altLang="en-US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 </a:t>
            </a:r>
            <a:r>
              <a:rPr lang="en-US" altLang="ko-KR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: </a:t>
            </a:r>
            <a:r>
              <a:rPr lang="ko-KR" altLang="en-US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본사 </a:t>
            </a:r>
            <a:r>
              <a:rPr lang="en-US" altLang="ko-KR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3,411</a:t>
            </a:r>
            <a:r>
              <a:rPr lang="ko-KR" altLang="en-US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만원 </a:t>
            </a:r>
            <a:r>
              <a:rPr lang="en-US" altLang="ko-KR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/ </a:t>
            </a:r>
            <a:r>
              <a:rPr lang="ko-KR" altLang="en-US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해외 </a:t>
            </a:r>
            <a:r>
              <a:rPr lang="en-US" altLang="ko-KR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5,707</a:t>
            </a:r>
            <a:r>
              <a:rPr lang="ko-KR" altLang="en-US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만원</a:t>
            </a:r>
            <a:r>
              <a:rPr lang="en-US" altLang="ko-KR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(</a:t>
            </a:r>
            <a:r>
              <a:rPr lang="ko-KR" altLang="en-US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해외근무지에 따라 변동 가능</a:t>
            </a:r>
            <a:r>
              <a:rPr lang="en-US" altLang="ko-KR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ko-KR" altLang="en-US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□ 휴가 </a:t>
            </a:r>
            <a:r>
              <a:rPr lang="en-US" altLang="ko-KR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: </a:t>
            </a:r>
            <a:r>
              <a:rPr lang="ko-KR" altLang="en-US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해외근무 </a:t>
            </a:r>
            <a:r>
              <a:rPr lang="en-US" altLang="ko-KR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6</a:t>
            </a:r>
            <a:r>
              <a:rPr lang="ko-KR" altLang="en-US" sz="1100" dirty="0" err="1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개월후</a:t>
            </a:r>
            <a:r>
              <a:rPr lang="ko-KR" altLang="en-US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 </a:t>
            </a:r>
            <a:r>
              <a:rPr lang="en-US" altLang="ko-KR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14</a:t>
            </a:r>
            <a:r>
              <a:rPr lang="ko-KR" altLang="en-US" sz="11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신명조" pitchFamily="18" charset="-127"/>
              </a:rPr>
              <a:t>일 휴가 부여</a:t>
            </a:r>
            <a:endParaRPr lang="en-US" altLang="ko-KR" sz="1100" dirty="0" smtClean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신명조" pitchFamily="18" charset="-127"/>
            </a:endParaRPr>
          </a:p>
        </p:txBody>
      </p:sp>
      <p:pic>
        <p:nvPicPr>
          <p:cNvPr id="53" name="그림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750300"/>
            <a:ext cx="5991125" cy="26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7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919304"/>
              </p:ext>
            </p:extLst>
          </p:nvPr>
        </p:nvGraphicFramePr>
        <p:xfrm>
          <a:off x="620688" y="899592"/>
          <a:ext cx="5760000" cy="11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/>
                <a:gridCol w="1080000"/>
                <a:gridCol w="2520000"/>
                <a:gridCol w="1080000"/>
              </a:tblGrid>
              <a:tr h="3960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smtClean="0">
                          <a:solidFill>
                            <a:schemeClr val="bg1"/>
                          </a:solidFill>
                        </a:rPr>
                        <a:t>모집분야</a:t>
                      </a:r>
                      <a:endParaRPr lang="ko-KR" altLang="en-US" sz="12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smtClean="0">
                          <a:solidFill>
                            <a:schemeClr val="bg1"/>
                          </a:solidFill>
                        </a:rPr>
                        <a:t>관련 전공</a:t>
                      </a:r>
                      <a:endParaRPr lang="ko-KR" altLang="en-US" sz="12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smtClean="0">
                          <a:solidFill>
                            <a:schemeClr val="bg1"/>
                          </a:solidFill>
                        </a:rPr>
                        <a:t>모집인원</a:t>
                      </a:r>
                      <a:endParaRPr lang="ko-KR" altLang="en-US" sz="12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smtClean="0"/>
                        <a:t>플랜트시공</a:t>
                      </a:r>
                      <a:endParaRPr lang="ko-KR" altLang="en-US" sz="11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smtClean="0"/>
                        <a:t>기계</a:t>
                      </a:r>
                      <a:endParaRPr lang="ko-KR" altLang="en-US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aseline="0" smtClean="0"/>
                        <a:t>기계공학</a:t>
                      </a:r>
                      <a:r>
                        <a:rPr lang="en-US" altLang="ko-KR" sz="1100" baseline="0" smtClean="0"/>
                        <a:t> </a:t>
                      </a:r>
                      <a:r>
                        <a:rPr lang="ko-KR" altLang="en-US" sz="1100" baseline="0" smtClean="0"/>
                        <a:t>관련학과</a:t>
                      </a:r>
                      <a:endParaRPr lang="ko-KR" altLang="en-US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100" smtClean="0"/>
                        <a:t>00</a:t>
                      </a:r>
                      <a:r>
                        <a:rPr lang="ko-KR" altLang="en-US" sz="1100" smtClean="0"/>
                        <a:t>명</a:t>
                      </a:r>
                      <a:endParaRPr lang="ko-KR" altLang="en-US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smtClean="0"/>
                        <a:t>전기</a:t>
                      </a:r>
                      <a:endParaRPr lang="ko-KR" altLang="en-US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aseline="0" smtClean="0"/>
                        <a:t>전기</a:t>
                      </a:r>
                      <a:r>
                        <a:rPr lang="en-US" altLang="ko-KR" sz="1100" baseline="0" smtClean="0"/>
                        <a:t>/</a:t>
                      </a:r>
                      <a:r>
                        <a:rPr lang="ko-KR" altLang="en-US" sz="1100" baseline="0" smtClean="0"/>
                        <a:t>전자공학</a:t>
                      </a:r>
                      <a:r>
                        <a:rPr lang="en-US" altLang="ko-KR" sz="1100" baseline="0" smtClean="0"/>
                        <a:t> </a:t>
                      </a:r>
                      <a:r>
                        <a:rPr lang="ko-KR" altLang="en-US" sz="1100" baseline="0" smtClean="0"/>
                        <a:t>관련학과</a:t>
                      </a:r>
                      <a:endParaRPr lang="ko-KR" altLang="en-US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48680" y="2915398"/>
            <a:ext cx="599074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ts val="2000"/>
              </a:lnSpc>
              <a:buFont typeface="Wingdings" pitchFamily="2" charset="2"/>
              <a:buChar char="v"/>
            </a:pPr>
            <a:r>
              <a:rPr lang="en-US" altLang="ko-KR" sz="1200" dirty="0" smtClean="0">
                <a:latin typeface="+mn-ea"/>
              </a:rPr>
              <a:t>4</a:t>
            </a:r>
            <a:r>
              <a:rPr lang="ko-KR" altLang="en-US" sz="1200" dirty="0" smtClean="0">
                <a:latin typeface="+mn-ea"/>
              </a:rPr>
              <a:t>년제 정규대학교 이상의 해당 전공분야 관련학과 </a:t>
            </a:r>
            <a:r>
              <a:rPr lang="en-US" altLang="ko-KR" sz="1200" dirty="0" smtClean="0">
                <a:latin typeface="+mn-ea"/>
              </a:rPr>
              <a:t>2012</a:t>
            </a:r>
            <a:r>
              <a:rPr lang="ko-KR" altLang="en-US" sz="1200" dirty="0" smtClean="0">
                <a:latin typeface="+mn-ea"/>
              </a:rPr>
              <a:t>년 </a:t>
            </a:r>
            <a:r>
              <a:rPr lang="en-US" altLang="ko-KR" sz="1200" dirty="0" smtClean="0">
                <a:latin typeface="+mn-ea"/>
              </a:rPr>
              <a:t>8</a:t>
            </a:r>
            <a:r>
              <a:rPr lang="ko-KR" altLang="en-US" sz="1200" dirty="0" smtClean="0">
                <a:latin typeface="+mn-ea"/>
              </a:rPr>
              <a:t>월 졸업예정자 또는 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ts val="2000"/>
              </a:lnSpc>
            </a:pP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smtClean="0">
                <a:latin typeface="+mn-ea"/>
              </a:rPr>
              <a:t>    </a:t>
            </a:r>
            <a:r>
              <a:rPr lang="ko-KR" altLang="en-US" sz="1200" dirty="0" smtClean="0">
                <a:latin typeface="+mn-ea"/>
              </a:rPr>
              <a:t>기졸업자로 </a:t>
            </a:r>
            <a:r>
              <a:rPr lang="ko-KR" altLang="en-US" sz="1200" dirty="0" smtClean="0">
                <a:latin typeface="+mn-ea"/>
              </a:rPr>
              <a:t>해외근무 </a:t>
            </a:r>
            <a:r>
              <a:rPr lang="ko-KR" altLang="en-US" sz="1200" dirty="0" err="1" smtClean="0">
                <a:latin typeface="+mn-ea"/>
              </a:rPr>
              <a:t>가능자</a:t>
            </a:r>
            <a:r>
              <a:rPr lang="ko-KR" altLang="en-US" sz="1200" dirty="0" smtClean="0">
                <a:latin typeface="+mn-ea"/>
              </a:rPr>
              <a:t> </a:t>
            </a:r>
            <a:r>
              <a:rPr lang="en-US" altLang="ko-KR" sz="1200" dirty="0" smtClean="0">
                <a:latin typeface="+mn-ea"/>
              </a:rPr>
              <a:t>(</a:t>
            </a:r>
            <a:r>
              <a:rPr lang="ko-KR" altLang="en-US" sz="1200" dirty="0" smtClean="0">
                <a:latin typeface="+mn-ea"/>
              </a:rPr>
              <a:t>졸업연도 무관</a:t>
            </a:r>
            <a:r>
              <a:rPr lang="en-US" altLang="ko-KR" sz="1200" dirty="0" smtClean="0">
                <a:latin typeface="+mn-ea"/>
              </a:rPr>
              <a:t>)</a:t>
            </a:r>
            <a:endParaRPr lang="en-US" altLang="ko-KR" sz="1200" dirty="0" smtClean="0">
              <a:latin typeface="+mn-ea"/>
            </a:endParaRPr>
          </a:p>
          <a:p>
            <a:pPr marL="285750" indent="-285750">
              <a:lnSpc>
                <a:spcPts val="2000"/>
              </a:lnSpc>
              <a:buFont typeface="Wingdings" pitchFamily="2" charset="2"/>
              <a:buChar char="v"/>
            </a:pPr>
            <a:r>
              <a:rPr lang="ko-KR" altLang="en-US" sz="1200" dirty="0" smtClean="0">
                <a:latin typeface="+mn-ea"/>
              </a:rPr>
              <a:t>전 학년 성적 평점 </a:t>
            </a:r>
            <a:r>
              <a:rPr lang="en-US" altLang="ko-KR" sz="1200" dirty="0" smtClean="0">
                <a:latin typeface="+mn-ea"/>
              </a:rPr>
              <a:t>3.0</a:t>
            </a:r>
            <a:r>
              <a:rPr lang="ko-KR" altLang="en-US" sz="1200" dirty="0" smtClean="0">
                <a:latin typeface="+mn-ea"/>
              </a:rPr>
              <a:t>이상 </a:t>
            </a:r>
            <a:r>
              <a:rPr lang="en-US" altLang="ko-KR" sz="1200" dirty="0" smtClean="0">
                <a:latin typeface="+mn-ea"/>
              </a:rPr>
              <a:t>(4.5</a:t>
            </a:r>
            <a:r>
              <a:rPr lang="ko-KR" altLang="en-US" sz="1200" dirty="0" smtClean="0">
                <a:latin typeface="+mn-ea"/>
              </a:rPr>
              <a:t>만점 기준</a:t>
            </a:r>
            <a:r>
              <a:rPr lang="en-US" altLang="ko-KR" sz="1200" dirty="0" smtClean="0">
                <a:latin typeface="+mn-ea"/>
              </a:rPr>
              <a:t>)</a:t>
            </a:r>
          </a:p>
          <a:p>
            <a:pPr marL="285750" indent="-285750">
              <a:lnSpc>
                <a:spcPts val="2000"/>
              </a:lnSpc>
              <a:buFont typeface="Wingdings" pitchFamily="2" charset="2"/>
              <a:buChar char="v"/>
            </a:pPr>
            <a:r>
              <a:rPr lang="ko-KR" altLang="en-US" sz="1200" dirty="0" smtClean="0">
                <a:latin typeface="+mn-ea"/>
              </a:rPr>
              <a:t>병역필 또는 면제자</a:t>
            </a:r>
            <a:endParaRPr lang="en-US" altLang="ko-KR" sz="1200" dirty="0" smtClean="0">
              <a:latin typeface="+mn-ea"/>
            </a:endParaRPr>
          </a:p>
          <a:p>
            <a:pPr marL="285750" indent="-285750">
              <a:lnSpc>
                <a:spcPts val="2000"/>
              </a:lnSpc>
              <a:buFont typeface="Wingdings" pitchFamily="2" charset="2"/>
              <a:buChar char="v"/>
            </a:pPr>
            <a:r>
              <a:rPr lang="ko-KR" altLang="en-US" sz="1200" dirty="0" smtClean="0">
                <a:latin typeface="+mn-ea"/>
              </a:rPr>
              <a:t>해외여행에 결격사유가 없는 자</a:t>
            </a:r>
            <a:endParaRPr lang="en-US" altLang="ko-KR" sz="1200" dirty="0" smtClean="0">
              <a:latin typeface="+mn-ea"/>
            </a:endParaRPr>
          </a:p>
          <a:p>
            <a:pPr marL="285750" indent="-285750">
              <a:lnSpc>
                <a:spcPts val="2000"/>
              </a:lnSpc>
              <a:buFont typeface="Wingdings" pitchFamily="2" charset="2"/>
              <a:buChar char="v"/>
            </a:pPr>
            <a:r>
              <a:rPr lang="en-US" altLang="ko-KR" sz="1200" dirty="0" smtClean="0">
                <a:latin typeface="+mn-ea"/>
              </a:rPr>
              <a:t>TOEIC Speaking Level 6 </a:t>
            </a:r>
            <a:r>
              <a:rPr lang="ko-KR" altLang="en-US" sz="1200" dirty="0" smtClean="0">
                <a:latin typeface="+mn-ea"/>
              </a:rPr>
              <a:t>또는 </a:t>
            </a:r>
            <a:r>
              <a:rPr lang="en-US" altLang="ko-KR" sz="1200" dirty="0" smtClean="0">
                <a:latin typeface="+mn-ea"/>
              </a:rPr>
              <a:t>OPIC IM </a:t>
            </a:r>
            <a:r>
              <a:rPr lang="ko-KR" altLang="en-US" sz="1200" dirty="0" smtClean="0">
                <a:latin typeface="+mn-ea"/>
              </a:rPr>
              <a:t>성적 보유자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8680" y="5027677"/>
            <a:ext cx="5520807" cy="13413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ts val="2000"/>
              </a:lnSpc>
              <a:buFont typeface="Wingdings" pitchFamily="2" charset="2"/>
              <a:buChar char="v"/>
            </a:pPr>
            <a:r>
              <a:rPr lang="ko-KR" altLang="en-US" sz="1200" b="1" dirty="0" smtClean="0">
                <a:latin typeface="+mn-ea"/>
              </a:rPr>
              <a:t>접수 기간 </a:t>
            </a:r>
            <a:r>
              <a:rPr lang="en-US" altLang="ko-KR" sz="1200" b="1" dirty="0" smtClean="0">
                <a:latin typeface="+mn-ea"/>
              </a:rPr>
              <a:t>: 2012</a:t>
            </a:r>
            <a:r>
              <a:rPr lang="ko-KR" altLang="en-US" sz="1200" b="1" dirty="0" smtClean="0">
                <a:latin typeface="+mn-ea"/>
              </a:rPr>
              <a:t>년 </a:t>
            </a:r>
            <a:r>
              <a:rPr lang="en-US" altLang="ko-KR" sz="1200" b="1" dirty="0">
                <a:latin typeface="+mn-ea"/>
              </a:rPr>
              <a:t>2</a:t>
            </a:r>
            <a:r>
              <a:rPr lang="ko-KR" altLang="en-US" sz="1200" b="1" dirty="0" smtClean="0">
                <a:latin typeface="+mn-ea"/>
              </a:rPr>
              <a:t>월 </a:t>
            </a:r>
            <a:r>
              <a:rPr lang="en-US" altLang="ko-KR" sz="1200" b="1" dirty="0" smtClean="0">
                <a:latin typeface="+mn-ea"/>
              </a:rPr>
              <a:t>13</a:t>
            </a:r>
            <a:r>
              <a:rPr lang="ko-KR" altLang="en-US" sz="1200" b="1" dirty="0" smtClean="0">
                <a:latin typeface="+mn-ea"/>
              </a:rPr>
              <a:t>일 </a:t>
            </a:r>
            <a:r>
              <a:rPr lang="en-US" altLang="ko-KR" sz="1200" b="1" dirty="0" smtClean="0">
                <a:latin typeface="+mn-ea"/>
              </a:rPr>
              <a:t>~ 2012</a:t>
            </a:r>
            <a:r>
              <a:rPr lang="ko-KR" altLang="en-US" sz="1200" b="1" dirty="0" smtClean="0">
                <a:latin typeface="+mn-ea"/>
              </a:rPr>
              <a:t>년 </a:t>
            </a:r>
            <a:r>
              <a:rPr lang="en-US" altLang="ko-KR" sz="1200" b="1" dirty="0" smtClean="0">
                <a:latin typeface="+mn-ea"/>
              </a:rPr>
              <a:t>2</a:t>
            </a:r>
            <a:r>
              <a:rPr lang="ko-KR" altLang="en-US" sz="1200" b="1" dirty="0" smtClean="0">
                <a:latin typeface="+mn-ea"/>
              </a:rPr>
              <a:t>월 </a:t>
            </a:r>
            <a:r>
              <a:rPr lang="en-US" altLang="ko-KR" sz="1200" b="1" dirty="0" smtClean="0">
                <a:latin typeface="+mn-ea"/>
              </a:rPr>
              <a:t>26</a:t>
            </a:r>
            <a:r>
              <a:rPr lang="ko-KR" altLang="en-US" sz="1200" b="1" dirty="0" smtClean="0">
                <a:latin typeface="+mn-ea"/>
              </a:rPr>
              <a:t>일 </a:t>
            </a:r>
            <a:r>
              <a:rPr lang="en-US" altLang="ko-KR" sz="1200" b="1" dirty="0" smtClean="0">
                <a:latin typeface="+mn-ea"/>
              </a:rPr>
              <a:t>19</a:t>
            </a:r>
            <a:r>
              <a:rPr lang="ko-KR" altLang="en-US" sz="1200" b="1" dirty="0" smtClean="0">
                <a:latin typeface="+mn-ea"/>
              </a:rPr>
              <a:t>시까지</a:t>
            </a:r>
            <a:endParaRPr lang="en-US" altLang="ko-KR" sz="1200" b="1" dirty="0" smtClean="0">
              <a:latin typeface="+mn-ea"/>
            </a:endParaRPr>
          </a:p>
          <a:p>
            <a:pPr marL="285750" indent="-285750">
              <a:lnSpc>
                <a:spcPts val="2000"/>
              </a:lnSpc>
              <a:buFont typeface="Wingdings" pitchFamily="2" charset="2"/>
              <a:buChar char="v"/>
            </a:pPr>
            <a:r>
              <a:rPr lang="ko-KR" altLang="en-US" sz="1200" dirty="0" smtClean="0">
                <a:latin typeface="+mn-ea"/>
              </a:rPr>
              <a:t>접수 방법 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당사 홈페이지 </a:t>
            </a:r>
            <a:r>
              <a:rPr lang="en-US" altLang="ko-KR" sz="1200" dirty="0" smtClean="0">
                <a:latin typeface="+mn-ea"/>
              </a:rPr>
              <a:t>(www.daelim.co.kr)</a:t>
            </a:r>
            <a:r>
              <a:rPr lang="ko-KR" altLang="en-US" sz="1200" dirty="0" smtClean="0">
                <a:latin typeface="+mn-ea"/>
              </a:rPr>
              <a:t>를 통한 온라인 접수만 가능</a:t>
            </a:r>
            <a:endParaRPr lang="en-US" altLang="ko-KR" sz="1200" dirty="0" smtClean="0">
              <a:latin typeface="+mn-ea"/>
            </a:endParaRPr>
          </a:p>
          <a:p>
            <a:pPr>
              <a:lnSpc>
                <a:spcPts val="2000"/>
              </a:lnSpc>
            </a:pPr>
            <a:r>
              <a:rPr lang="en-US" altLang="ko-KR" sz="1100" dirty="0" smtClean="0">
                <a:latin typeface="+mn-ea"/>
              </a:rPr>
              <a:t>      </a:t>
            </a:r>
            <a:r>
              <a:rPr lang="ko-KR" altLang="ko-KR" sz="1100" dirty="0" smtClean="0">
                <a:latin typeface="+mn-ea"/>
              </a:rPr>
              <a:t>•</a:t>
            </a:r>
            <a:r>
              <a:rPr lang="en-US" altLang="ko-KR" sz="1100" dirty="0" smtClean="0">
                <a:latin typeface="+mn-ea"/>
              </a:rPr>
              <a:t> </a:t>
            </a:r>
            <a:r>
              <a:rPr lang="ko-KR" altLang="en-US" sz="1100" dirty="0" smtClean="0">
                <a:latin typeface="+mn-ea"/>
              </a:rPr>
              <a:t>접수 마감일은 시스템 접속에 어려움이 예상되오니 조기 접수 바랍니다</a:t>
            </a:r>
            <a:r>
              <a:rPr lang="en-US" altLang="ko-KR" sz="1100" dirty="0" smtClean="0">
                <a:latin typeface="+mn-ea"/>
              </a:rPr>
              <a:t>.</a:t>
            </a:r>
          </a:p>
          <a:p>
            <a:pPr>
              <a:lnSpc>
                <a:spcPts val="2000"/>
              </a:lnSpc>
            </a:pPr>
            <a:r>
              <a:rPr lang="en-US" altLang="ko-KR" sz="1100" dirty="0" smtClean="0">
                <a:latin typeface="+mn-ea"/>
              </a:rPr>
              <a:t>      </a:t>
            </a:r>
            <a:r>
              <a:rPr lang="ko-KR" altLang="ko-KR" sz="1100" dirty="0" smtClean="0">
                <a:latin typeface="+mn-ea"/>
              </a:rPr>
              <a:t>•</a:t>
            </a:r>
            <a:r>
              <a:rPr lang="en-US" altLang="ko-KR" sz="1100" dirty="0">
                <a:latin typeface="+mn-ea"/>
              </a:rPr>
              <a:t> </a:t>
            </a:r>
            <a:r>
              <a:rPr lang="ko-KR" altLang="en-US" sz="1100" dirty="0" smtClean="0">
                <a:latin typeface="+mn-ea"/>
              </a:rPr>
              <a:t>접수 마감 이후에는 기재사항 수정 및 삭제가 불가합니다</a:t>
            </a:r>
            <a:r>
              <a:rPr lang="en-US" altLang="ko-KR" sz="1100" dirty="0" smtClean="0">
                <a:latin typeface="+mn-ea"/>
              </a:rPr>
              <a:t>.</a:t>
            </a:r>
          </a:p>
          <a:p>
            <a:pPr>
              <a:lnSpc>
                <a:spcPts val="2000"/>
              </a:lnSpc>
            </a:pPr>
            <a:r>
              <a:rPr lang="en-US" altLang="ko-KR" sz="1100" dirty="0" smtClean="0">
                <a:latin typeface="+mn-ea"/>
              </a:rPr>
              <a:t>      </a:t>
            </a:r>
            <a:r>
              <a:rPr lang="ko-KR" altLang="ko-KR" sz="1100" dirty="0" smtClean="0">
                <a:latin typeface="+mn-ea"/>
              </a:rPr>
              <a:t>•</a:t>
            </a:r>
            <a:r>
              <a:rPr lang="en-US" altLang="ko-KR" sz="1100" dirty="0" smtClean="0">
                <a:latin typeface="+mn-ea"/>
              </a:rPr>
              <a:t> </a:t>
            </a:r>
            <a:r>
              <a:rPr lang="ko-KR" altLang="en-US" sz="1100" dirty="0" smtClean="0">
                <a:latin typeface="+mn-ea"/>
              </a:rPr>
              <a:t>서류전형 합격자 발표 </a:t>
            </a:r>
            <a:r>
              <a:rPr lang="en-US" altLang="ko-KR" sz="1100" dirty="0" smtClean="0">
                <a:latin typeface="+mn-ea"/>
              </a:rPr>
              <a:t>: 2012</a:t>
            </a:r>
            <a:r>
              <a:rPr lang="ko-KR" altLang="en-US" sz="1100" dirty="0" smtClean="0">
                <a:latin typeface="+mn-ea"/>
              </a:rPr>
              <a:t>년 </a:t>
            </a:r>
            <a:r>
              <a:rPr lang="en-US" altLang="ko-KR" sz="1100" dirty="0" smtClean="0">
                <a:latin typeface="+mn-ea"/>
              </a:rPr>
              <a:t>3</a:t>
            </a:r>
            <a:r>
              <a:rPr lang="ko-KR" altLang="en-US" sz="1100" dirty="0" smtClean="0">
                <a:latin typeface="+mn-ea"/>
              </a:rPr>
              <a:t>월 초</a:t>
            </a:r>
            <a:endParaRPr lang="en-US" altLang="ko-KR" sz="1100" dirty="0" smtClean="0"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680" y="7107138"/>
            <a:ext cx="5610575" cy="13441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ts val="2000"/>
              </a:lnSpc>
              <a:buFont typeface="Wingdings" pitchFamily="2" charset="2"/>
              <a:buChar char="v"/>
            </a:pPr>
            <a:r>
              <a:rPr lang="ko-KR" altLang="en-US" sz="1200" dirty="0" smtClean="0">
                <a:latin typeface="+mn-ea"/>
              </a:rPr>
              <a:t>상기 일정은 회사 사정에 따라 변경될 수 있으며</a:t>
            </a:r>
            <a:r>
              <a:rPr lang="en-US" altLang="ko-KR" sz="1200" dirty="0" smtClean="0">
                <a:latin typeface="+mn-ea"/>
              </a:rPr>
              <a:t>, </a:t>
            </a:r>
            <a:r>
              <a:rPr lang="ko-KR" altLang="en-US" sz="1200" dirty="0" smtClean="0">
                <a:latin typeface="+mn-ea"/>
              </a:rPr>
              <a:t>합격자 발표 등 채용관련</a:t>
            </a:r>
            <a:r>
              <a:rPr lang="en-US" altLang="ko-KR" sz="1200" dirty="0" smtClean="0">
                <a:latin typeface="+mn-ea"/>
              </a:rPr>
              <a:t/>
            </a:r>
            <a:br>
              <a:rPr lang="en-US" altLang="ko-KR" sz="1200" dirty="0" smtClean="0">
                <a:latin typeface="+mn-ea"/>
              </a:rPr>
            </a:br>
            <a:r>
              <a:rPr lang="ko-KR" altLang="en-US" sz="1200" dirty="0" smtClean="0">
                <a:latin typeface="+mn-ea"/>
              </a:rPr>
              <a:t>진행사항은 당사 홈페이지 게재 및 개인 </a:t>
            </a:r>
            <a:r>
              <a:rPr lang="en-US" altLang="ko-KR" sz="1200" dirty="0" smtClean="0">
                <a:latin typeface="+mn-ea"/>
              </a:rPr>
              <a:t>e-mail </a:t>
            </a:r>
            <a:r>
              <a:rPr lang="ko-KR" altLang="en-US" sz="1200" dirty="0" smtClean="0">
                <a:latin typeface="+mn-ea"/>
              </a:rPr>
              <a:t>통보 예정</a:t>
            </a:r>
            <a:endParaRPr lang="en-US" altLang="ko-KR" sz="1200" dirty="0" smtClean="0">
              <a:latin typeface="+mn-ea"/>
            </a:endParaRPr>
          </a:p>
          <a:p>
            <a:pPr marL="285750" indent="-285750">
              <a:lnSpc>
                <a:spcPts val="2000"/>
              </a:lnSpc>
              <a:buFont typeface="Wingdings" pitchFamily="2" charset="2"/>
              <a:buChar char="v"/>
            </a:pPr>
            <a:r>
              <a:rPr lang="ko-KR" altLang="en-US" sz="1200" dirty="0" smtClean="0">
                <a:latin typeface="+mn-ea"/>
              </a:rPr>
              <a:t>문의 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대림산업 인재개발팀 채용 담당자 ☎ </a:t>
            </a:r>
            <a:r>
              <a:rPr lang="en-US" altLang="ko-KR" sz="1200" dirty="0" smtClean="0">
                <a:latin typeface="+mn-ea"/>
              </a:rPr>
              <a:t>02-2011-8474, 7529</a:t>
            </a:r>
          </a:p>
          <a:p>
            <a:pPr marL="285750" indent="-285750">
              <a:lnSpc>
                <a:spcPts val="2000"/>
              </a:lnSpc>
              <a:buFont typeface="Wingdings" pitchFamily="2" charset="2"/>
              <a:buChar char="v"/>
            </a:pPr>
            <a:r>
              <a:rPr lang="ko-KR" altLang="en-US" sz="1200" dirty="0" smtClean="0">
                <a:latin typeface="+mn-ea"/>
              </a:rPr>
              <a:t>지원서 상에 허위기재가 있을 경우 합격이 취소될 수 있습니다</a:t>
            </a:r>
            <a:r>
              <a:rPr lang="en-US" altLang="ko-KR" sz="1200" dirty="0" smtClean="0">
                <a:latin typeface="+mn-ea"/>
              </a:rPr>
              <a:t>.</a:t>
            </a:r>
          </a:p>
          <a:p>
            <a:pPr marL="285750" indent="-285750">
              <a:lnSpc>
                <a:spcPts val="2000"/>
              </a:lnSpc>
              <a:buFont typeface="Wingdings" pitchFamily="2" charset="2"/>
              <a:buChar char="v"/>
            </a:pPr>
            <a:r>
              <a:rPr lang="ko-KR" altLang="en-US" sz="1200" dirty="0" smtClean="0">
                <a:latin typeface="+mn-ea"/>
              </a:rPr>
              <a:t>기타 세부사항은 당사 홈페이지</a:t>
            </a:r>
            <a:r>
              <a:rPr lang="en-US" altLang="ko-KR" sz="1200" dirty="0" smtClean="0">
                <a:latin typeface="+mn-ea"/>
              </a:rPr>
              <a:t>(www.daelim.co.kr)</a:t>
            </a:r>
            <a:r>
              <a:rPr lang="ko-KR" altLang="en-US" sz="1200" dirty="0" smtClean="0">
                <a:latin typeface="+mn-ea"/>
              </a:rPr>
              <a:t>를 확인하시기 바랍니다</a:t>
            </a:r>
            <a:r>
              <a:rPr lang="en-US" altLang="ko-KR" sz="1200" dirty="0" smtClean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475200" y="774626"/>
            <a:ext cx="5976000" cy="0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31200" y="395536"/>
            <a:ext cx="1348446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500" b="1" smtClean="0">
                <a:latin typeface="+mn-ea"/>
              </a:rPr>
              <a:t> </a:t>
            </a:r>
            <a:r>
              <a:rPr lang="ko-KR" altLang="en-US" sz="1500" b="1" smtClean="0">
                <a:latin typeface="+mn-ea"/>
              </a:rPr>
              <a:t>■</a:t>
            </a:r>
            <a:r>
              <a:rPr lang="en-US" altLang="ko-KR" sz="1500" b="1" smtClean="0">
                <a:latin typeface="+mn-ea"/>
              </a:rPr>
              <a:t> </a:t>
            </a:r>
            <a:r>
              <a:rPr lang="ko-KR" altLang="en-US" sz="1500" b="1" smtClean="0">
                <a:latin typeface="+mn-ea"/>
              </a:rPr>
              <a:t>모집 분야</a:t>
            </a:r>
            <a:endParaRPr lang="ko-KR" altLang="en-US" sz="1500" b="1">
              <a:latin typeface="+mn-ea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>
            <a:off x="476672" y="2875350"/>
            <a:ext cx="5976000" cy="0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476672" y="4983857"/>
            <a:ext cx="5976000" cy="0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476672" y="7054180"/>
            <a:ext cx="5976000" cy="0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32656" y="2496260"/>
            <a:ext cx="1348446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500" b="1" smtClean="0">
                <a:latin typeface="+mn-ea"/>
              </a:rPr>
              <a:t> </a:t>
            </a:r>
            <a:r>
              <a:rPr lang="ko-KR" altLang="en-US" sz="1500" b="1" smtClean="0">
                <a:latin typeface="+mn-ea"/>
              </a:rPr>
              <a:t>■</a:t>
            </a:r>
            <a:r>
              <a:rPr lang="en-US" altLang="ko-KR" sz="1500" b="1" smtClean="0">
                <a:latin typeface="+mn-ea"/>
              </a:rPr>
              <a:t> </a:t>
            </a:r>
            <a:r>
              <a:rPr lang="ko-KR" altLang="en-US" sz="1500" b="1" smtClean="0">
                <a:latin typeface="+mn-ea"/>
              </a:rPr>
              <a:t>지원 자격</a:t>
            </a:r>
            <a:endParaRPr lang="ko-KR" altLang="en-US" sz="1500" b="1">
              <a:latin typeface="+mn-e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2656" y="4607734"/>
            <a:ext cx="1540806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500" b="1" smtClean="0">
                <a:latin typeface="+mn-ea"/>
              </a:rPr>
              <a:t> </a:t>
            </a:r>
            <a:r>
              <a:rPr lang="ko-KR" altLang="en-US" sz="1500" b="1" smtClean="0">
                <a:latin typeface="+mn-ea"/>
              </a:rPr>
              <a:t>■</a:t>
            </a:r>
            <a:r>
              <a:rPr lang="en-US" altLang="ko-KR" sz="1500" b="1" smtClean="0">
                <a:latin typeface="+mn-ea"/>
              </a:rPr>
              <a:t> </a:t>
            </a:r>
            <a:r>
              <a:rPr lang="ko-KR" altLang="en-US" sz="1500" b="1" smtClean="0">
                <a:latin typeface="+mn-ea"/>
              </a:rPr>
              <a:t>지원서 접수</a:t>
            </a:r>
            <a:endParaRPr lang="ko-KR" altLang="en-US" sz="1500" b="1">
              <a:latin typeface="+mn-e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2656" y="6675090"/>
            <a:ext cx="1348446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500" b="1" smtClean="0">
                <a:latin typeface="+mn-ea"/>
              </a:rPr>
              <a:t> </a:t>
            </a:r>
            <a:r>
              <a:rPr lang="ko-KR" altLang="en-US" sz="1500" b="1" smtClean="0">
                <a:latin typeface="+mn-ea"/>
              </a:rPr>
              <a:t>■</a:t>
            </a:r>
            <a:r>
              <a:rPr lang="en-US" altLang="ko-KR" sz="1500" b="1" smtClean="0">
                <a:latin typeface="+mn-ea"/>
              </a:rPr>
              <a:t> </a:t>
            </a:r>
            <a:r>
              <a:rPr lang="ko-KR" altLang="en-US" sz="1500" b="1" smtClean="0">
                <a:latin typeface="+mn-ea"/>
              </a:rPr>
              <a:t>기타 사항</a:t>
            </a:r>
            <a:endParaRPr lang="ko-KR" altLang="en-US" sz="1500" b="1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5739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309</Words>
  <Application>Microsoft Office PowerPoint</Application>
  <PresentationFormat>화면 슬라이드 쇼(4:3)</PresentationFormat>
  <Paragraphs>51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조두형</dc:creator>
  <cp:lastModifiedBy>jongkook</cp:lastModifiedBy>
  <cp:revision>22</cp:revision>
  <cp:lastPrinted>2012-02-07T06:35:08Z</cp:lastPrinted>
  <dcterms:created xsi:type="dcterms:W3CDTF">2012-02-07T02:34:43Z</dcterms:created>
  <dcterms:modified xsi:type="dcterms:W3CDTF">2012-02-21T09:15:30Z</dcterms:modified>
</cp:coreProperties>
</file>